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7" r:id="rId3"/>
    <p:sldId id="258" r:id="rId4"/>
    <p:sldId id="275" r:id="rId5"/>
    <p:sldId id="259" r:id="rId6"/>
    <p:sldId id="260" r:id="rId7"/>
    <p:sldId id="261" r:id="rId8"/>
    <p:sldId id="265" r:id="rId9"/>
    <p:sldId id="262" r:id="rId10"/>
    <p:sldId id="263" r:id="rId11"/>
    <p:sldId id="264" r:id="rId12"/>
    <p:sldId id="266" r:id="rId13"/>
    <p:sldId id="276" r:id="rId14"/>
    <p:sldId id="267" r:id="rId15"/>
    <p:sldId id="268" r:id="rId16"/>
    <p:sldId id="269" r:id="rId17"/>
    <p:sldId id="270" r:id="rId18"/>
    <p:sldId id="271" r:id="rId19"/>
    <p:sldId id="272" r:id="rId20"/>
    <p:sldId id="273" r:id="rId21"/>
    <p:sldId id="274" r:id="rId22"/>
    <p:sldId id="278" r:id="rId23"/>
    <p:sldId id="279" r:id="rId24"/>
  </p:sldIdLst>
  <p:sldSz cx="9144000" cy="6858000" type="screen4x3"/>
  <p:notesSz cx="6858000" cy="99456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2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276257E-FE54-42FF-9A96-D256EBD8897C}" type="datetimeFigureOut">
              <a:rPr lang="cs-CZ" smtClean="0"/>
              <a:t>28. 2. 2016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60DF813-0F3C-4C10-A10B-A82D4E99F0F2}" type="slidenum">
              <a:rPr lang="cs-CZ" smtClean="0"/>
              <a:t>‹#›</a:t>
            </a:fld>
            <a:endParaRPr lang="cs-CZ"/>
          </a:p>
        </p:txBody>
      </p:sp>
    </p:spTree>
    <p:extLst>
      <p:ext uri="{BB962C8B-B14F-4D97-AF65-F5344CB8AC3E}">
        <p14:creationId xmlns:p14="http://schemas.microsoft.com/office/powerpoint/2010/main" val="114335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276257E-FE54-42FF-9A96-D256EBD8897C}" type="datetimeFigureOut">
              <a:rPr lang="cs-CZ" smtClean="0"/>
              <a:t>28. 2. 2016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60DF813-0F3C-4C10-A10B-A82D4E99F0F2}" type="slidenum">
              <a:rPr lang="cs-CZ" smtClean="0"/>
              <a:t>‹#›</a:t>
            </a:fld>
            <a:endParaRPr lang="cs-CZ"/>
          </a:p>
        </p:txBody>
      </p:sp>
    </p:spTree>
    <p:extLst>
      <p:ext uri="{BB962C8B-B14F-4D97-AF65-F5344CB8AC3E}">
        <p14:creationId xmlns:p14="http://schemas.microsoft.com/office/powerpoint/2010/main" val="9729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276257E-FE54-42FF-9A96-D256EBD8897C}" type="datetimeFigureOut">
              <a:rPr lang="cs-CZ" smtClean="0"/>
              <a:t>28. 2. 2016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60DF813-0F3C-4C10-A10B-A82D4E99F0F2}" type="slidenum">
              <a:rPr lang="cs-CZ" smtClean="0"/>
              <a:t>‹#›</a:t>
            </a:fld>
            <a:endParaRPr lang="cs-CZ"/>
          </a:p>
        </p:txBody>
      </p:sp>
    </p:spTree>
    <p:extLst>
      <p:ext uri="{BB962C8B-B14F-4D97-AF65-F5344CB8AC3E}">
        <p14:creationId xmlns:p14="http://schemas.microsoft.com/office/powerpoint/2010/main" val="3313239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276257E-FE54-42FF-9A96-D256EBD8897C}" type="datetimeFigureOut">
              <a:rPr lang="cs-CZ" smtClean="0"/>
              <a:t>28. 2. 2016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60DF813-0F3C-4C10-A10B-A82D4E99F0F2}" type="slidenum">
              <a:rPr lang="cs-CZ" smtClean="0"/>
              <a:t>‹#›</a:t>
            </a:fld>
            <a:endParaRPr lang="cs-CZ"/>
          </a:p>
        </p:txBody>
      </p:sp>
    </p:spTree>
    <p:extLst>
      <p:ext uri="{BB962C8B-B14F-4D97-AF65-F5344CB8AC3E}">
        <p14:creationId xmlns:p14="http://schemas.microsoft.com/office/powerpoint/2010/main" val="328212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276257E-FE54-42FF-9A96-D256EBD8897C}" type="datetimeFigureOut">
              <a:rPr lang="cs-CZ" smtClean="0"/>
              <a:t>28. 2. 2016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60DF813-0F3C-4C10-A10B-A82D4E99F0F2}" type="slidenum">
              <a:rPr lang="cs-CZ" smtClean="0"/>
              <a:t>‹#›</a:t>
            </a:fld>
            <a:endParaRPr lang="cs-CZ"/>
          </a:p>
        </p:txBody>
      </p:sp>
    </p:spTree>
    <p:extLst>
      <p:ext uri="{BB962C8B-B14F-4D97-AF65-F5344CB8AC3E}">
        <p14:creationId xmlns:p14="http://schemas.microsoft.com/office/powerpoint/2010/main" val="135494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276257E-FE54-42FF-9A96-D256EBD8897C}" type="datetimeFigureOut">
              <a:rPr lang="cs-CZ" smtClean="0"/>
              <a:t>28. 2. 2016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60DF813-0F3C-4C10-A10B-A82D4E99F0F2}" type="slidenum">
              <a:rPr lang="cs-CZ" smtClean="0"/>
              <a:t>‹#›</a:t>
            </a:fld>
            <a:endParaRPr lang="cs-CZ"/>
          </a:p>
        </p:txBody>
      </p:sp>
    </p:spTree>
    <p:extLst>
      <p:ext uri="{BB962C8B-B14F-4D97-AF65-F5344CB8AC3E}">
        <p14:creationId xmlns:p14="http://schemas.microsoft.com/office/powerpoint/2010/main" val="94524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276257E-FE54-42FF-9A96-D256EBD8897C}" type="datetimeFigureOut">
              <a:rPr lang="cs-CZ" smtClean="0"/>
              <a:t>28. 2. 2016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60DF813-0F3C-4C10-A10B-A82D4E99F0F2}" type="slidenum">
              <a:rPr lang="cs-CZ" smtClean="0"/>
              <a:t>‹#›</a:t>
            </a:fld>
            <a:endParaRPr lang="cs-CZ"/>
          </a:p>
        </p:txBody>
      </p:sp>
    </p:spTree>
    <p:extLst>
      <p:ext uri="{BB962C8B-B14F-4D97-AF65-F5344CB8AC3E}">
        <p14:creationId xmlns:p14="http://schemas.microsoft.com/office/powerpoint/2010/main" val="298424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276257E-FE54-42FF-9A96-D256EBD8897C}" type="datetimeFigureOut">
              <a:rPr lang="cs-CZ" smtClean="0"/>
              <a:t>28. 2. 2016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60DF813-0F3C-4C10-A10B-A82D4E99F0F2}" type="slidenum">
              <a:rPr lang="cs-CZ" smtClean="0"/>
              <a:t>‹#›</a:t>
            </a:fld>
            <a:endParaRPr lang="cs-CZ"/>
          </a:p>
        </p:txBody>
      </p:sp>
    </p:spTree>
    <p:extLst>
      <p:ext uri="{BB962C8B-B14F-4D97-AF65-F5344CB8AC3E}">
        <p14:creationId xmlns:p14="http://schemas.microsoft.com/office/powerpoint/2010/main" val="8403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276257E-FE54-42FF-9A96-D256EBD8897C}" type="datetimeFigureOut">
              <a:rPr lang="cs-CZ" smtClean="0"/>
              <a:t>28. 2. 2016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60DF813-0F3C-4C10-A10B-A82D4E99F0F2}" type="slidenum">
              <a:rPr lang="cs-CZ" smtClean="0"/>
              <a:t>‹#›</a:t>
            </a:fld>
            <a:endParaRPr lang="cs-CZ"/>
          </a:p>
        </p:txBody>
      </p:sp>
    </p:spTree>
    <p:extLst>
      <p:ext uri="{BB962C8B-B14F-4D97-AF65-F5344CB8AC3E}">
        <p14:creationId xmlns:p14="http://schemas.microsoft.com/office/powerpoint/2010/main" val="1152880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276257E-FE54-42FF-9A96-D256EBD8897C}" type="datetimeFigureOut">
              <a:rPr lang="cs-CZ" smtClean="0"/>
              <a:t>28. 2. 2016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60DF813-0F3C-4C10-A10B-A82D4E99F0F2}" type="slidenum">
              <a:rPr lang="cs-CZ" smtClean="0"/>
              <a:t>‹#›</a:t>
            </a:fld>
            <a:endParaRPr lang="cs-CZ"/>
          </a:p>
        </p:txBody>
      </p:sp>
    </p:spTree>
    <p:extLst>
      <p:ext uri="{BB962C8B-B14F-4D97-AF65-F5344CB8AC3E}">
        <p14:creationId xmlns:p14="http://schemas.microsoft.com/office/powerpoint/2010/main" val="343380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276257E-FE54-42FF-9A96-D256EBD8897C}" type="datetimeFigureOut">
              <a:rPr lang="cs-CZ" smtClean="0"/>
              <a:t>28. 2. 2016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60DF813-0F3C-4C10-A10B-A82D4E99F0F2}" type="slidenum">
              <a:rPr lang="cs-CZ" smtClean="0"/>
              <a:t>‹#›</a:t>
            </a:fld>
            <a:endParaRPr lang="cs-CZ"/>
          </a:p>
        </p:txBody>
      </p:sp>
    </p:spTree>
    <p:extLst>
      <p:ext uri="{BB962C8B-B14F-4D97-AF65-F5344CB8AC3E}">
        <p14:creationId xmlns:p14="http://schemas.microsoft.com/office/powerpoint/2010/main" val="426653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6257E-FE54-42FF-9A96-D256EBD8897C}" type="datetimeFigureOut">
              <a:rPr lang="cs-CZ" smtClean="0"/>
              <a:t>28. 2. 2016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DF813-0F3C-4C10-A10B-A82D4E99F0F2}" type="slidenum">
              <a:rPr lang="cs-CZ" smtClean="0"/>
              <a:t>‹#›</a:t>
            </a:fld>
            <a:endParaRPr lang="cs-CZ"/>
          </a:p>
        </p:txBody>
      </p:sp>
    </p:spTree>
    <p:extLst>
      <p:ext uri="{BB962C8B-B14F-4D97-AF65-F5344CB8AC3E}">
        <p14:creationId xmlns:p14="http://schemas.microsoft.com/office/powerpoint/2010/main" val="1089567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image" Target="../media/image70.gif"/><Relationship Id="rId18" Type="http://schemas.openxmlformats.org/officeDocument/2006/relationships/image" Target="../media/image75.gif"/><Relationship Id="rId3" Type="http://schemas.openxmlformats.org/officeDocument/2006/relationships/image" Target="../media/image60.gif"/><Relationship Id="rId7" Type="http://schemas.openxmlformats.org/officeDocument/2006/relationships/image" Target="../media/image64.jpe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image" Target="../media/image59.jpeg"/><Relationship Id="rId16"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63.jpeg"/><Relationship Id="rId11" Type="http://schemas.openxmlformats.org/officeDocument/2006/relationships/image" Target="../media/image68.jpeg"/><Relationship Id="rId5" Type="http://schemas.openxmlformats.org/officeDocument/2006/relationships/image" Target="../media/image62.jpeg"/><Relationship Id="rId15" Type="http://schemas.openxmlformats.org/officeDocument/2006/relationships/image" Target="../media/image7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png"/><Relationship Id="rId14" Type="http://schemas.openxmlformats.org/officeDocument/2006/relationships/image" Target="../media/image7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082354"/>
          </a:xfrm>
        </p:spPr>
        <p:txBody>
          <a:bodyPr>
            <a:normAutofit/>
          </a:bodyPr>
          <a:lstStyle/>
          <a:p>
            <a:r>
              <a:rPr lang="cs-CZ" dirty="0" smtClean="0"/>
              <a:t>1. ročník </a:t>
            </a:r>
            <a:r>
              <a:rPr lang="cs-CZ" dirty="0" err="1" smtClean="0"/>
              <a:t>Čj</a:t>
            </a:r>
            <a:r>
              <a:rPr lang="cs-CZ" dirty="0" smtClean="0"/>
              <a:t> </a:t>
            </a:r>
            <a:br>
              <a:rPr lang="cs-CZ" dirty="0" smtClean="0"/>
            </a:br>
            <a:r>
              <a:rPr lang="cs-CZ" dirty="0" smtClean="0"/>
              <a:t>Genetická </a:t>
            </a:r>
            <a:r>
              <a:rPr lang="cs-CZ" dirty="0"/>
              <a:t>metoda čtení : </a:t>
            </a:r>
            <a:r>
              <a:rPr lang="cs-CZ" dirty="0" smtClean="0"/>
              <a:t/>
            </a:r>
            <a:br>
              <a:rPr lang="cs-CZ" dirty="0" smtClean="0"/>
            </a:br>
            <a:r>
              <a:rPr lang="cs-CZ" dirty="0" smtClean="0"/>
              <a:t>PRACOVNÍ LISTY</a:t>
            </a:r>
            <a:endParaRPr lang="cs-CZ" dirty="0"/>
          </a:p>
        </p:txBody>
      </p:sp>
      <p:sp>
        <p:nvSpPr>
          <p:cNvPr id="3" name="Zástupný symbol pro obsah 2"/>
          <p:cNvSpPr>
            <a:spLocks noGrp="1"/>
          </p:cNvSpPr>
          <p:nvPr>
            <p:ph idx="1"/>
          </p:nvPr>
        </p:nvSpPr>
        <p:spPr>
          <a:xfrm>
            <a:off x="457200" y="3789040"/>
            <a:ext cx="8229600" cy="2337123"/>
          </a:xfrm>
        </p:spPr>
        <p:txBody>
          <a:bodyPr/>
          <a:lstStyle/>
          <a:p>
            <a:pPr marL="0" indent="0">
              <a:buNone/>
            </a:pPr>
            <a:endParaRPr lang="cs-CZ" dirty="0" smtClean="0"/>
          </a:p>
          <a:p>
            <a:pPr marL="0" indent="0">
              <a:buNone/>
            </a:pPr>
            <a:endParaRPr lang="cs-CZ" dirty="0"/>
          </a:p>
          <a:p>
            <a:pPr marL="0" indent="0">
              <a:buNone/>
            </a:pPr>
            <a:endParaRPr lang="cs-CZ" dirty="0" smtClean="0"/>
          </a:p>
          <a:p>
            <a:pPr marL="0" indent="0">
              <a:buNone/>
            </a:pPr>
            <a:r>
              <a:rPr lang="cs-CZ" dirty="0" smtClean="0"/>
              <a:t>Vytvořila: Mgr. Jana </a:t>
            </a:r>
            <a:r>
              <a:rPr lang="cs-CZ" dirty="0" err="1" smtClean="0"/>
              <a:t>Pacinová</a:t>
            </a:r>
            <a:endParaRPr lang="cs-CZ" dirty="0"/>
          </a:p>
        </p:txBody>
      </p:sp>
    </p:spTree>
    <p:extLst>
      <p:ext uri="{BB962C8B-B14F-4D97-AF65-F5344CB8AC3E}">
        <p14:creationId xmlns:p14="http://schemas.microsoft.com/office/powerpoint/2010/main" val="1884264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9  N</a:t>
            </a:r>
            <a:endParaRPr lang="cs-CZ" sz="2000" dirty="0"/>
          </a:p>
        </p:txBody>
      </p:sp>
      <p:sp>
        <p:nvSpPr>
          <p:cNvPr id="3" name="Zástupný symbol pro obsah 2"/>
          <p:cNvSpPr>
            <a:spLocks noGrp="1"/>
          </p:cNvSpPr>
          <p:nvPr>
            <p:ph idx="1"/>
          </p:nvPr>
        </p:nvSpPr>
        <p:spPr>
          <a:xfrm>
            <a:off x="107504" y="692696"/>
            <a:ext cx="8928992" cy="5976664"/>
          </a:xfrm>
        </p:spPr>
        <p:txBody>
          <a:bodyPr>
            <a:normAutofit/>
          </a:bodyPr>
          <a:lstStyle/>
          <a:p>
            <a:pPr marL="0" indent="0">
              <a:buNone/>
            </a:pPr>
            <a:r>
              <a:rPr lang="cs-CZ" dirty="0" smtClean="0"/>
              <a:t>JAN                               JANA                    NULA</a:t>
            </a:r>
          </a:p>
          <a:p>
            <a:pPr marL="0" indent="0">
              <a:buNone/>
            </a:pPr>
            <a:r>
              <a:rPr lang="cs-CZ" dirty="0" smtClean="0"/>
              <a:t>NANUK                         ANO                    LANOVKA</a:t>
            </a:r>
          </a:p>
          <a:p>
            <a:pPr marL="0" indent="0">
              <a:buNone/>
            </a:pPr>
            <a:r>
              <a:rPr lang="cs-CZ" dirty="0" smtClean="0"/>
              <a:t>PÁN                               LANO                   LENKA</a:t>
            </a:r>
          </a:p>
          <a:p>
            <a:pPr marL="0" indent="0">
              <a:buNone/>
            </a:pPr>
            <a:r>
              <a:rPr lang="cs-CZ" dirty="0" smtClean="0"/>
              <a:t>JANA ČTE NOVINY. IRENA POČÍTÁ 1,2,3,4,5.</a:t>
            </a:r>
          </a:p>
          <a:p>
            <a:pPr marL="0" indent="0">
              <a:buNone/>
            </a:pPr>
            <a:r>
              <a:rPr lang="cs-CZ" dirty="0" smtClean="0"/>
              <a:t>IVANA ČTE O ČERTOVI. LENKA ČTE O BAKOVI.</a:t>
            </a:r>
          </a:p>
          <a:p>
            <a:pPr marL="0" indent="0">
              <a:buNone/>
            </a:pPr>
            <a:r>
              <a:rPr lang="cs-CZ" dirty="0" smtClean="0"/>
              <a:t>JAN ČTE O KRÁLI.</a:t>
            </a:r>
          </a:p>
          <a:p>
            <a:pPr marL="0" indent="0">
              <a:buNone/>
            </a:pPr>
            <a:r>
              <a:rPr lang="cs-CZ" dirty="0" smtClean="0"/>
              <a:t>TO JE JANA A LENKA. PIJÍ ČAJ A JÍ KOLÁČ.</a:t>
            </a:r>
          </a:p>
          <a:p>
            <a:pPr marL="0" indent="0">
              <a:buNone/>
            </a:pPr>
            <a:r>
              <a:rPr lang="cs-CZ" dirty="0"/>
              <a:t>TO JE LANO. TO JE NANUK. TO JE BUBEN.</a:t>
            </a:r>
          </a:p>
          <a:p>
            <a:pPr marL="0" indent="0">
              <a:buNone/>
            </a:pPr>
            <a:r>
              <a:rPr lang="cs-CZ" dirty="0" smtClean="0"/>
              <a:t>BYLA ČERNÁ NOC. LÉTÁ NETOPÝR.</a:t>
            </a:r>
          </a:p>
          <a:p>
            <a:pPr marL="0" indent="0">
              <a:buNone/>
            </a:pPr>
            <a:r>
              <a:rPr lang="cs-CZ" dirty="0"/>
              <a:t>NOS JE VELKÝ. TO JE ALE VELKÝ NOS.</a:t>
            </a:r>
          </a:p>
          <a:p>
            <a:pPr marL="0" indent="0">
              <a:buNone/>
            </a:pPr>
            <a:endParaRPr lang="cs-CZ" dirty="0" smtClean="0"/>
          </a:p>
        </p:txBody>
      </p:sp>
      <p:pic>
        <p:nvPicPr>
          <p:cNvPr id="3074" name="Picture 2" descr="C:\Users\Jana\AppData\Local\Microsoft\Windows\Temporary Internet Files\Content.IE5\H171HUST\50px-Chess_kdt45.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413" y="3641725"/>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ana\AppData\Local\Microsoft\Windows\Temporary Internet Files\Content.IE5\AM6MK4K2\bat-48071__18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481063"/>
            <a:ext cx="1135733" cy="57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243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10   C</a:t>
            </a:r>
            <a:endParaRPr lang="cs-CZ" sz="2000" dirty="0"/>
          </a:p>
        </p:txBody>
      </p:sp>
      <p:sp>
        <p:nvSpPr>
          <p:cNvPr id="3" name="Zástupný symbol pro obsah 2"/>
          <p:cNvSpPr>
            <a:spLocks noGrp="1"/>
          </p:cNvSpPr>
          <p:nvPr>
            <p:ph idx="1"/>
          </p:nvPr>
        </p:nvSpPr>
        <p:spPr>
          <a:xfrm>
            <a:off x="107504" y="692696"/>
            <a:ext cx="8928992" cy="5976664"/>
          </a:xfrm>
        </p:spPr>
        <p:txBody>
          <a:bodyPr>
            <a:normAutofit lnSpcReduction="10000"/>
          </a:bodyPr>
          <a:lstStyle/>
          <a:p>
            <a:pPr marL="0" indent="0">
              <a:buNone/>
            </a:pPr>
            <a:r>
              <a:rPr lang="cs-CZ" dirty="0" smtClean="0"/>
              <a:t>CO                                NOC                     COPY</a:t>
            </a:r>
          </a:p>
          <a:p>
            <a:pPr marL="0" indent="0">
              <a:buNone/>
            </a:pPr>
            <a:r>
              <a:rPr lang="cs-CZ" dirty="0" smtClean="0"/>
              <a:t>CILKA                            CUKR                   CELER</a:t>
            </a:r>
          </a:p>
          <a:p>
            <a:pPr marL="0" indent="0">
              <a:buNone/>
            </a:pPr>
            <a:r>
              <a:rPr lang="cs-CZ" dirty="0" smtClean="0"/>
              <a:t>OVOCE                          CEP                      PEC</a:t>
            </a:r>
          </a:p>
          <a:p>
            <a:pPr marL="0" indent="0">
              <a:buNone/>
            </a:pPr>
            <a:r>
              <a:rPr lang="cs-CZ" dirty="0" smtClean="0"/>
              <a:t>LUCKA JE NA ULICI. JE NOC. NOC JE ČERNÁ. </a:t>
            </a:r>
          </a:p>
          <a:p>
            <a:pPr marL="0" indent="0">
              <a:buNone/>
            </a:pPr>
            <a:r>
              <a:rPr lang="cs-CZ" dirty="0" smtClean="0"/>
              <a:t>V NOCI LÉTÁ NETOPÝR.</a:t>
            </a:r>
          </a:p>
          <a:p>
            <a:pPr marL="0" indent="0">
              <a:buNone/>
            </a:pPr>
            <a:r>
              <a:rPr lang="cs-CZ" dirty="0" smtClean="0"/>
              <a:t>LUCKA ČEKÁ NA CILKU. JÍ OVOCE. </a:t>
            </a:r>
          </a:p>
          <a:p>
            <a:pPr marL="0" indent="0">
              <a:buNone/>
            </a:pPr>
            <a:r>
              <a:rPr lang="cs-CZ" dirty="0" smtClean="0"/>
              <a:t>CILKU BOLÍ KOLENO. </a:t>
            </a:r>
          </a:p>
          <a:p>
            <a:pPr marL="0" indent="0">
              <a:buNone/>
            </a:pPr>
            <a:r>
              <a:rPr lang="cs-CZ" dirty="0" smtClean="0"/>
              <a:t>JELA NA KOLE PO POLI. U POLE JE TOPOL, JAVOR A LÍPA. NA POLI BYL KRTEK.</a:t>
            </a:r>
          </a:p>
          <a:p>
            <a:pPr marL="0" indent="0">
              <a:buNone/>
            </a:pPr>
            <a:r>
              <a:rPr lang="cs-CZ" dirty="0" smtClean="0"/>
              <a:t>A BÁC. CILKA PLÁČE. LUCKA JI LÉČÍ. NA ULICI JE LÉKÁRNA.   </a:t>
            </a:r>
          </a:p>
        </p:txBody>
      </p:sp>
      <p:pic>
        <p:nvPicPr>
          <p:cNvPr id="3075" name="Picture 3" descr="C:\Users\Jana\AppData\Local\Microsoft\Windows\Temporary Internet Files\Content.IE5\AM6MK4K2\bat-48071__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1" y="2746501"/>
            <a:ext cx="1135733" cy="57912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ana\AppData\Local\Microsoft\Windows\Temporary Internet Files\Content.IE5\9GMYA09O\niĂ±os-jugand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5877272"/>
            <a:ext cx="1153592" cy="77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21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11   </a:t>
            </a:r>
            <a:r>
              <a:rPr lang="cs-CZ" sz="2000" dirty="0"/>
              <a:t>Z</a:t>
            </a:r>
          </a:p>
        </p:txBody>
      </p:sp>
      <p:sp>
        <p:nvSpPr>
          <p:cNvPr id="3" name="Zástupný symbol pro obsah 2"/>
          <p:cNvSpPr>
            <a:spLocks noGrp="1"/>
          </p:cNvSpPr>
          <p:nvPr>
            <p:ph idx="1"/>
          </p:nvPr>
        </p:nvSpPr>
        <p:spPr>
          <a:xfrm>
            <a:off x="107504" y="692696"/>
            <a:ext cx="8928992" cy="5976664"/>
          </a:xfrm>
        </p:spPr>
        <p:txBody>
          <a:bodyPr>
            <a:normAutofit/>
          </a:bodyPr>
          <a:lstStyle/>
          <a:p>
            <a:pPr marL="0" indent="0">
              <a:buNone/>
            </a:pPr>
            <a:r>
              <a:rPr lang="cs-CZ" dirty="0" smtClean="0"/>
              <a:t>ZORA                             ZITA                     ZIP</a:t>
            </a:r>
          </a:p>
          <a:p>
            <a:pPr marL="0" indent="0">
              <a:buNone/>
            </a:pPr>
            <a:r>
              <a:rPr lang="cs-CZ" dirty="0" smtClean="0"/>
              <a:t>ZORKA                           ZEBE                    ZLATA</a:t>
            </a:r>
          </a:p>
          <a:p>
            <a:pPr marL="0" indent="0">
              <a:buNone/>
            </a:pPr>
            <a:r>
              <a:rPr lang="cs-CZ" dirty="0" smtClean="0"/>
              <a:t>ZLATO                            ZUZANA              ZELÍ</a:t>
            </a:r>
          </a:p>
          <a:p>
            <a:pPr marL="0" indent="0">
              <a:buNone/>
            </a:pPr>
            <a:endParaRPr lang="cs-CZ" dirty="0"/>
          </a:p>
          <a:p>
            <a:pPr marL="0" indent="0">
              <a:buNone/>
            </a:pPr>
            <a:r>
              <a:rPr lang="cs-CZ" dirty="0" smtClean="0"/>
              <a:t>ČERT JE ZLÝ. POZOR ČERT ! ČERT JE V PEKLE.</a:t>
            </a:r>
          </a:p>
          <a:p>
            <a:pPr marL="0" indent="0">
              <a:buNone/>
            </a:pPr>
            <a:r>
              <a:rPr lang="cs-CZ" dirty="0" smtClean="0"/>
              <a:t>KOZA A KOZEL  JÍ  ZELÍ. ZELÍ  JE  ZELENÉ.</a:t>
            </a:r>
          </a:p>
          <a:p>
            <a:pPr marL="0" indent="0">
              <a:buNone/>
            </a:pPr>
            <a:r>
              <a:rPr lang="cs-CZ" dirty="0" smtClean="0"/>
              <a:t>ZVON A ZVONEK JE ZE ZLATA.</a:t>
            </a:r>
          </a:p>
          <a:p>
            <a:pPr marL="0" indent="0">
              <a:buNone/>
            </a:pPr>
            <a:r>
              <a:rPr lang="cs-CZ" dirty="0" smtClean="0"/>
              <a:t>ZUZANA VOZÍ VÁZY A KYTKY NA VOZÍKU.</a:t>
            </a:r>
          </a:p>
          <a:p>
            <a:pPr marL="0" indent="0">
              <a:buNone/>
            </a:pPr>
            <a:r>
              <a:rPr lang="cs-CZ" dirty="0" smtClean="0"/>
              <a:t>ZAJÍC JE NA POLI. JÍ ZELÍ.            PTÁK ZVONEK ZOBE.</a:t>
            </a:r>
          </a:p>
          <a:p>
            <a:pPr marL="0" indent="0">
              <a:buNone/>
            </a:pPr>
            <a:r>
              <a:rPr lang="cs-CZ" dirty="0" smtClean="0"/>
              <a:t>ZITA ZÍVÁ. JE U TELEVIZE. V TELEVIZI JE ZORO.</a:t>
            </a:r>
          </a:p>
          <a:p>
            <a:pPr marL="0" indent="0">
              <a:buNone/>
            </a:pPr>
            <a:endParaRPr lang="cs-CZ" dirty="0" smtClean="0"/>
          </a:p>
          <a:p>
            <a:pPr marL="0" indent="0">
              <a:buNone/>
            </a:pPr>
            <a:endParaRPr lang="cs-CZ" dirty="0" smtClean="0"/>
          </a:p>
        </p:txBody>
      </p:sp>
      <p:pic>
        <p:nvPicPr>
          <p:cNvPr id="1026" name="Picture 2" descr="C:\Users\Jana\AppData\Local\Microsoft\Windows\Temporary Internet Files\Content.IE5\AM6MK4K2\507037,130709258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583" y="3645024"/>
            <a:ext cx="656500" cy="6519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na\AppData\Local\Microsoft\Windows\Temporary Internet Files\Content.IE5\9GMYA09O\rabbit-146204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5229200"/>
            <a:ext cx="538130" cy="88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909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smtClean="0"/>
              <a:t>DOMÁCÍ  ČTENÍ </a:t>
            </a:r>
            <a:r>
              <a:rPr lang="cs-CZ" sz="2000" dirty="0" smtClean="0"/>
              <a:t>č. 12   M</a:t>
            </a:r>
            <a:endParaRPr lang="cs-CZ" sz="2000" dirty="0"/>
          </a:p>
        </p:txBody>
      </p:sp>
      <p:sp>
        <p:nvSpPr>
          <p:cNvPr id="3" name="Zástupný symbol pro obsah 2"/>
          <p:cNvSpPr>
            <a:spLocks noGrp="1"/>
          </p:cNvSpPr>
          <p:nvPr>
            <p:ph idx="1"/>
          </p:nvPr>
        </p:nvSpPr>
        <p:spPr>
          <a:xfrm>
            <a:off x="107504" y="692696"/>
            <a:ext cx="8928992" cy="5976664"/>
          </a:xfrm>
        </p:spPr>
        <p:txBody>
          <a:bodyPr>
            <a:normAutofit fontScale="92500" lnSpcReduction="20000"/>
          </a:bodyPr>
          <a:lstStyle/>
          <a:p>
            <a:pPr marL="0" indent="0">
              <a:buNone/>
            </a:pPr>
            <a:r>
              <a:rPr lang="cs-CZ" dirty="0" smtClean="0"/>
              <a:t>MÁMA                           MELE                     MICKA</a:t>
            </a:r>
          </a:p>
          <a:p>
            <a:pPr marL="0" indent="0">
              <a:buNone/>
            </a:pPr>
            <a:r>
              <a:rPr lang="cs-CZ" dirty="0" smtClean="0"/>
              <a:t>EMA                               MIREK                    MAMKA</a:t>
            </a:r>
          </a:p>
          <a:p>
            <a:pPr marL="0" indent="0">
              <a:buNone/>
            </a:pPr>
            <a:r>
              <a:rPr lang="cs-CZ" dirty="0" smtClean="0"/>
              <a:t>MAMINKA                     EMIL                      MUZEUM</a:t>
            </a:r>
          </a:p>
          <a:p>
            <a:pPr marL="0" indent="0">
              <a:buNone/>
            </a:pPr>
            <a:endParaRPr lang="cs-CZ" dirty="0"/>
          </a:p>
          <a:p>
            <a:pPr marL="0" indent="0">
              <a:buNone/>
            </a:pPr>
            <a:r>
              <a:rPr lang="cs-CZ" sz="3500" dirty="0" smtClean="0"/>
              <a:t>MÁMA A TÁTA MAJÍ MIMINO. MIMINO JE MALÉ.</a:t>
            </a:r>
          </a:p>
          <a:p>
            <a:pPr marL="0" indent="0">
              <a:buNone/>
            </a:pPr>
            <a:r>
              <a:rPr lang="cs-CZ" sz="3500" dirty="0" smtClean="0"/>
              <a:t>JE TO MAREČEK. MÁ ZELENÉ A VELKÉ OČI. MAREK JE V KOLÉBCE. PLÁČE A PLÁČE. MÁVÁ NA MÁMU A BABIČKU. MAREČEK PIJE MLÉKO. PAK JE V KOČÁRKU. KOČÁREK VOZÍ EMA. MAREK JE JEJÍ BRATR. EMA MÁ MOBIL. VOLÁ MILENU. MILENO VOZÍM KOČÁREK.</a:t>
            </a:r>
          </a:p>
          <a:p>
            <a:pPr marL="0" indent="0">
              <a:buNone/>
            </a:pPr>
            <a:r>
              <a:rPr lang="cs-CZ" sz="3500" dirty="0" smtClean="0"/>
              <a:t>MILENA MÁ TAKÉ BRATRA. EMA A MILENA VOZÍ 2 KOČÁRKY. </a:t>
            </a:r>
          </a:p>
          <a:p>
            <a:pPr marL="0" indent="0">
              <a:buNone/>
            </a:pPr>
            <a:r>
              <a:rPr lang="cs-CZ" sz="3500" dirty="0" smtClean="0"/>
              <a:t> </a:t>
            </a:r>
          </a:p>
          <a:p>
            <a:pPr marL="0" indent="0">
              <a:buNone/>
            </a:pPr>
            <a:endParaRPr lang="cs-CZ" dirty="0" smtClean="0"/>
          </a:p>
        </p:txBody>
      </p:sp>
      <p:pic>
        <p:nvPicPr>
          <p:cNvPr id="2050" name="Picture 2" descr="C:\Users\Jana\AppData\Local\Microsoft\Windows\Temporary Internet Files\Content.IE5\AM6MK4K2\stroller-316840__1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5589240"/>
            <a:ext cx="1175693" cy="94055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na\AppData\Local\Microsoft\Windows\Temporary Internet Files\Content.IE5\H171HUST\2083376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3695" y="1268760"/>
            <a:ext cx="589556" cy="58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033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13   </a:t>
            </a:r>
            <a:r>
              <a:rPr lang="cs-CZ" sz="2000" dirty="0"/>
              <a:t>D</a:t>
            </a:r>
          </a:p>
        </p:txBody>
      </p:sp>
      <p:sp>
        <p:nvSpPr>
          <p:cNvPr id="3" name="Zástupný symbol pro obsah 2"/>
          <p:cNvSpPr>
            <a:spLocks noGrp="1"/>
          </p:cNvSpPr>
          <p:nvPr>
            <p:ph idx="1"/>
          </p:nvPr>
        </p:nvSpPr>
        <p:spPr>
          <a:xfrm>
            <a:off x="107504" y="692696"/>
            <a:ext cx="8928992" cy="5976664"/>
          </a:xfrm>
        </p:spPr>
        <p:txBody>
          <a:bodyPr>
            <a:normAutofit/>
          </a:bodyPr>
          <a:lstStyle/>
          <a:p>
            <a:pPr marL="0" indent="0">
              <a:buNone/>
            </a:pPr>
            <a:r>
              <a:rPr lang="cs-CZ" dirty="0" smtClean="0"/>
              <a:t>DANA                           DOMA                       DAR</a:t>
            </a:r>
          </a:p>
          <a:p>
            <a:pPr marL="0" indent="0">
              <a:buNone/>
            </a:pPr>
            <a:r>
              <a:rPr lang="cs-CZ" dirty="0" smtClean="0"/>
              <a:t>DAN                              DOMOV                    DUDEK</a:t>
            </a:r>
          </a:p>
          <a:p>
            <a:pPr marL="0" indent="0">
              <a:buNone/>
            </a:pPr>
            <a:r>
              <a:rPr lang="cs-CZ" dirty="0" smtClean="0"/>
              <a:t>DATEL                           DÁREK                       DUB</a:t>
            </a:r>
          </a:p>
          <a:p>
            <a:pPr marL="0" indent="0">
              <a:buNone/>
            </a:pPr>
            <a:endParaRPr lang="cs-CZ" dirty="0"/>
          </a:p>
          <a:p>
            <a:pPr marL="0" indent="0">
              <a:buNone/>
            </a:pPr>
            <a:r>
              <a:rPr lang="cs-CZ" sz="3500" dirty="0" smtClean="0"/>
              <a:t>JE ÚTERÝ. ZIMA JE NEDALEKO. VANE LEDOVÝ VÍTR. DANA A DAN BUDOU DOMA. DANA MÁ PANENKU A DAN MEDVÍDKA. MALÁ PANENKA JE DÁDA A MEDVÍDEK DAVID.      MAMINKA PEČE CUKROVÍ. CUKROVÍ JE  DOBRÉ. TÁTA OPRAVUJE DŮM. MÁME VELKÝ DŮM. DOMA JE DOMA. </a:t>
            </a:r>
          </a:p>
          <a:p>
            <a:pPr marL="0" indent="0">
              <a:buNone/>
            </a:pPr>
            <a:endParaRPr lang="cs-CZ" dirty="0" smtClean="0"/>
          </a:p>
        </p:txBody>
      </p:sp>
      <p:pic>
        <p:nvPicPr>
          <p:cNvPr id="1026" name="Picture 2" descr="C:\Users\Jana\AppData\Local\Microsoft\Windows\Temporary Internet Files\Content.IE5\U7TP6DQL\Toy-Bear-11615-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9045" y="4689017"/>
            <a:ext cx="360362" cy="6619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na\AppData\Local\Microsoft\Windows\Temporary Internet Files\Content.IE5\H171HUST\house-35535_1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413244"/>
            <a:ext cx="1073007" cy="994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na\AppData\Local\Microsoft\Windows\Temporary Internet Files\Content.IE5\9GMYA09O\ico-vanocni-pernick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226" y="1227138"/>
            <a:ext cx="1399381" cy="136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630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14 H</a:t>
            </a:r>
            <a:endParaRPr lang="cs-CZ" sz="2000" dirty="0"/>
          </a:p>
        </p:txBody>
      </p:sp>
      <p:sp>
        <p:nvSpPr>
          <p:cNvPr id="3" name="Zástupný symbol pro obsah 2"/>
          <p:cNvSpPr>
            <a:spLocks noGrp="1"/>
          </p:cNvSpPr>
          <p:nvPr>
            <p:ph idx="1"/>
          </p:nvPr>
        </p:nvSpPr>
        <p:spPr>
          <a:xfrm>
            <a:off x="107504" y="692696"/>
            <a:ext cx="8928992" cy="5976664"/>
          </a:xfrm>
        </p:spPr>
        <p:txBody>
          <a:bodyPr>
            <a:normAutofit/>
          </a:bodyPr>
          <a:lstStyle/>
          <a:p>
            <a:pPr marL="0" indent="0">
              <a:buNone/>
            </a:pPr>
            <a:r>
              <a:rPr lang="cs-CZ" dirty="0"/>
              <a:t>H</a:t>
            </a:r>
            <a:r>
              <a:rPr lang="cs-CZ" dirty="0" smtClean="0"/>
              <a:t>ANA                            HLAVA                       HELENA</a:t>
            </a:r>
          </a:p>
          <a:p>
            <a:pPr marL="0" indent="0">
              <a:buNone/>
            </a:pPr>
            <a:r>
              <a:rPr lang="cs-CZ" dirty="0" smtClean="0"/>
              <a:t>HANKA                          HAD                           HÁZET</a:t>
            </a:r>
          </a:p>
          <a:p>
            <a:pPr marL="0" indent="0">
              <a:buNone/>
            </a:pPr>
            <a:r>
              <a:rPr lang="cs-CZ" dirty="0" smtClean="0"/>
              <a:t>HYNEK                           HORA                        HOREČKA</a:t>
            </a:r>
          </a:p>
          <a:p>
            <a:pPr marL="0" indent="0">
              <a:buNone/>
            </a:pPr>
            <a:endParaRPr lang="cs-CZ" dirty="0"/>
          </a:p>
          <a:p>
            <a:pPr marL="0" indent="0">
              <a:buNone/>
            </a:pPr>
            <a:r>
              <a:rPr lang="cs-CZ" dirty="0" smtClean="0"/>
              <a:t>KONČÍ HEZKÝ PODZIM A ZAČÍNÁ DLOUHÁ ZIMA.</a:t>
            </a:r>
          </a:p>
          <a:p>
            <a:pPr marL="0" indent="0">
              <a:buNone/>
            </a:pPr>
            <a:r>
              <a:rPr lang="cs-CZ" dirty="0" smtClean="0"/>
              <a:t>BUDE KRÁTKÝ DEN A DLOUHÁ NOC. HANA HRAJE KOLEDY</a:t>
            </a:r>
            <a:r>
              <a:rPr lang="cs-CZ" dirty="0"/>
              <a:t> </a:t>
            </a:r>
            <a:r>
              <a:rPr lang="cs-CZ" dirty="0" smtClean="0"/>
              <a:t>NA HOBOJ. HYNEK VOLÁ: HONEM, HONEM. V TELEVIZI HRAJE HÁLA HOKEJ.  HYNEK MÁ NOVOU HOKEJKU. HRAJE ZA PRAHU. HELA JE JEHO KAMARÁDKA. HELA HRAJE HÁZENOU.</a:t>
            </a:r>
          </a:p>
        </p:txBody>
      </p:sp>
      <p:pic>
        <p:nvPicPr>
          <p:cNvPr id="4" name="Picture 2" descr="C:\Users\Jana\AppData\Local\Microsoft\Windows\Temporary Internet Files\Content.IE5\U7TP6DQL\100px-Hockey.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575" y="5326063"/>
            <a:ext cx="9525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Jana\AppData\Local\Microsoft\Windows\Temporary Internet Files\Content.IE5\U7TP6DQL\150px-Handball_pictogram.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063" y="1243013"/>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928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15 S</a:t>
            </a:r>
            <a:endParaRPr lang="cs-CZ" sz="2000" dirty="0"/>
          </a:p>
        </p:txBody>
      </p:sp>
      <p:sp>
        <p:nvSpPr>
          <p:cNvPr id="3" name="Zástupný symbol pro obsah 2"/>
          <p:cNvSpPr>
            <a:spLocks noGrp="1"/>
          </p:cNvSpPr>
          <p:nvPr>
            <p:ph idx="1"/>
          </p:nvPr>
        </p:nvSpPr>
        <p:spPr>
          <a:xfrm>
            <a:off x="107504" y="692696"/>
            <a:ext cx="8928992" cy="5976664"/>
          </a:xfrm>
        </p:spPr>
        <p:txBody>
          <a:bodyPr>
            <a:normAutofit/>
          </a:bodyPr>
          <a:lstStyle/>
          <a:p>
            <a:pPr marL="0" indent="0">
              <a:buNone/>
            </a:pPr>
            <a:r>
              <a:rPr lang="cs-CZ" dirty="0" smtClean="0"/>
              <a:t>SÁRA                            SLÁVA                          SYLVA</a:t>
            </a:r>
          </a:p>
          <a:p>
            <a:pPr marL="0" indent="0">
              <a:buNone/>
            </a:pPr>
            <a:r>
              <a:rPr lang="cs-CZ" dirty="0" smtClean="0"/>
              <a:t>SOFIE                           SADA                            SÁZET</a:t>
            </a:r>
          </a:p>
          <a:p>
            <a:pPr marL="0" indent="0">
              <a:buNone/>
            </a:pPr>
            <a:r>
              <a:rPr lang="cs-CZ" dirty="0" smtClean="0"/>
              <a:t>SOFINKA                      SOVA                            LASIČKA</a:t>
            </a:r>
          </a:p>
          <a:p>
            <a:pPr marL="0" indent="0">
              <a:buNone/>
            </a:pPr>
            <a:endParaRPr lang="cs-CZ" dirty="0" smtClean="0"/>
          </a:p>
          <a:p>
            <a:pPr marL="0" indent="0">
              <a:buNone/>
            </a:pPr>
            <a:r>
              <a:rPr lang="cs-CZ" dirty="0" smtClean="0"/>
              <a:t>VE ŠKOLE JSME MĚLI 2 SOVY. MLADÝ PAN PAVEL POVÍDAL O SOVÁCH. BYLA U NÁS MALÁ SOVIČKA A VELKÝ VÝR. SOVY SPALY. MĚLY VELKÉ OČI A OSTRÉ ZOBÁKY A DRÁPY. SOVA HOUKALA. SOVY JSME SI MOHLI POHLADIT. SOFINKA SE SOV NEBÁLA. PAVEL SE O NĚ STARAL JAKO O VLASTNÍ. MÁ I SOKOLY A  POŠTOLKY. </a:t>
            </a:r>
            <a:r>
              <a:rPr lang="cs-CZ" smtClean="0"/>
              <a:t>SOVY BYDLÍ V LESE.</a:t>
            </a:r>
            <a:endParaRPr lang="cs-CZ" dirty="0"/>
          </a:p>
        </p:txBody>
      </p:sp>
      <p:pic>
        <p:nvPicPr>
          <p:cNvPr id="1026" name="Picture 2" descr="C:\Users\Jana\AppData\Local\Microsoft\Windows\Temporary Internet Files\Content.IE5\9GMYA09O\owl-158408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052736"/>
            <a:ext cx="1871647" cy="19997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na\AppData\Local\Microsoft\Windows\Temporary Internet Files\Content.IE5\9GMYA09O\14584045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196752"/>
            <a:ext cx="1772552" cy="159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408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16 CH</a:t>
            </a:r>
            <a:endParaRPr lang="cs-CZ" sz="2000" dirty="0"/>
          </a:p>
        </p:txBody>
      </p:sp>
      <p:sp>
        <p:nvSpPr>
          <p:cNvPr id="3" name="Zástupný symbol pro obsah 2"/>
          <p:cNvSpPr>
            <a:spLocks noGrp="1"/>
          </p:cNvSpPr>
          <p:nvPr>
            <p:ph idx="1"/>
          </p:nvPr>
        </p:nvSpPr>
        <p:spPr>
          <a:xfrm>
            <a:off x="107504" y="692696"/>
            <a:ext cx="8928992" cy="5976664"/>
          </a:xfrm>
        </p:spPr>
        <p:txBody>
          <a:bodyPr>
            <a:normAutofit/>
          </a:bodyPr>
          <a:lstStyle/>
          <a:p>
            <a:pPr marL="0" indent="0">
              <a:buNone/>
            </a:pPr>
            <a:r>
              <a:rPr lang="cs-CZ" dirty="0" smtClean="0"/>
              <a:t>CHATA                           CHOBOT              CHOCHOLOUŠ</a:t>
            </a:r>
          </a:p>
          <a:p>
            <a:pPr marL="0" indent="0">
              <a:buNone/>
            </a:pPr>
            <a:r>
              <a:rPr lang="cs-CZ" dirty="0" smtClean="0"/>
              <a:t>CHALUPA                      CHYTÁ                  CHYTRÝ</a:t>
            </a:r>
          </a:p>
          <a:p>
            <a:pPr marL="0" indent="0">
              <a:buNone/>
            </a:pPr>
            <a:r>
              <a:rPr lang="cs-CZ" dirty="0" smtClean="0"/>
              <a:t>CHVÁTÁ                         </a:t>
            </a:r>
            <a:r>
              <a:rPr lang="cs-CZ" smtClean="0"/>
              <a:t>CHECHTÁ             CHAMELEON</a:t>
            </a:r>
            <a:endParaRPr lang="cs-CZ" dirty="0" smtClean="0"/>
          </a:p>
          <a:p>
            <a:pPr marL="0" indent="0">
              <a:buNone/>
            </a:pPr>
            <a:endParaRPr lang="cs-CZ" dirty="0"/>
          </a:p>
          <a:p>
            <a:pPr marL="0" indent="0">
              <a:buNone/>
            </a:pPr>
            <a:r>
              <a:rPr lang="cs-CZ" dirty="0" smtClean="0"/>
              <a:t>CHALUPÁŘ MÁ CHATU U MÁCHOVA JEZERA. ČASTO CHYTÁ RYBY . V LESE JE SUCHO. JEN MECH JE ZELENÝ. NA LOUCE ROSTE PÝCHAVKA. CHALUPÁŘ MICHAL JE CHYTRÝ. CHALUPU POSTAVIL NEDALEKO LESA. SOUSEDKA MICHALKA CHOVÁ PRASE, KTERÉ STÁLE CHROCHTÁ. TAKÉ CHOVÁ STÁDO KONÍ. MICHALA JE DOBRÁ CHOVATELKA. </a:t>
            </a:r>
          </a:p>
        </p:txBody>
      </p:sp>
      <p:pic>
        <p:nvPicPr>
          <p:cNvPr id="4" name="Picture 2" descr="C:\Users\Jana\AppData\Local\Microsoft\Windows\Temporary Internet Files\Content.IE5\9GMYA09O\220px-Animhorse[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659866"/>
            <a:ext cx="1554510" cy="1165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na\AppData\Local\Microsoft\Windows\Temporary Internet Files\Content.IE5\U7TP6DQL\chameleon_by_kukon-d5dunm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4013" y="2022475"/>
            <a:ext cx="914400" cy="82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19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17 Š</a:t>
            </a:r>
            <a:endParaRPr lang="cs-CZ" sz="2000" dirty="0"/>
          </a:p>
        </p:txBody>
      </p:sp>
      <p:sp>
        <p:nvSpPr>
          <p:cNvPr id="3" name="Zástupný symbol pro obsah 2"/>
          <p:cNvSpPr>
            <a:spLocks noGrp="1"/>
          </p:cNvSpPr>
          <p:nvPr>
            <p:ph idx="1"/>
          </p:nvPr>
        </p:nvSpPr>
        <p:spPr>
          <a:xfrm>
            <a:off x="107504" y="692696"/>
            <a:ext cx="8928992" cy="5976664"/>
          </a:xfrm>
        </p:spPr>
        <p:txBody>
          <a:bodyPr>
            <a:normAutofit/>
          </a:bodyPr>
          <a:lstStyle/>
          <a:p>
            <a:pPr marL="0" indent="0">
              <a:buNone/>
            </a:pPr>
            <a:r>
              <a:rPr lang="cs-CZ" dirty="0" smtClean="0"/>
              <a:t>ŠATY                              ŠÁRKA                  ŠIMON</a:t>
            </a:r>
          </a:p>
          <a:p>
            <a:pPr marL="0" indent="0">
              <a:buNone/>
            </a:pPr>
            <a:r>
              <a:rPr lang="cs-CZ" dirty="0" smtClean="0"/>
              <a:t>ŠÁLA                              VAŠEK                  ŠÍPEK</a:t>
            </a:r>
          </a:p>
          <a:p>
            <a:pPr marL="0" indent="0">
              <a:buNone/>
            </a:pPr>
            <a:r>
              <a:rPr lang="cs-CZ" dirty="0" smtClean="0"/>
              <a:t>ŠIŠKA                             PEŠEK                   MÍŠA</a:t>
            </a:r>
          </a:p>
          <a:p>
            <a:pPr marL="0" indent="0">
              <a:buNone/>
            </a:pPr>
            <a:endParaRPr lang="cs-CZ" dirty="0"/>
          </a:p>
          <a:p>
            <a:pPr marL="0" indent="0">
              <a:buNone/>
            </a:pPr>
            <a:r>
              <a:rPr lang="cs-CZ" dirty="0" smtClean="0"/>
              <a:t> CHODÍM DO 1. A . NAŠE ŠKOLA JE MALÁ A MODERNÍ</a:t>
            </a:r>
            <a:r>
              <a:rPr lang="cs-CZ" dirty="0"/>
              <a:t>,</a:t>
            </a:r>
            <a:r>
              <a:rPr lang="cs-CZ" dirty="0" smtClean="0"/>
              <a:t> JE V KRUŠNÝCH HORÁCH. NAŠE PANÍ UČITELKA SE JMENUJE JANA PACINOVÁ. VAŠÍK PEŠKA, VAŠÍK JONÁŠ, HONZÍK KOVÁŘ A MÍŠA BUBÁKOVÁ SLAVÍ V PROSINCI NAROZENINY. HODNĚ ŠTĚSTÍ. FANOUŠEK, ELIŠKA A BARUŠKA PÍŠÍ PEREM. MY TAKÉ PÍŠEME PEREM. JSME ŠIKULOVÉ. </a:t>
            </a:r>
            <a:endParaRPr lang="cs-CZ" dirty="0"/>
          </a:p>
        </p:txBody>
      </p:sp>
      <p:pic>
        <p:nvPicPr>
          <p:cNvPr id="1026" name="Picture 2" descr="C:\Users\Jana\AppData\Local\Microsoft\Windows\Temporary Internet Files\Content.IE5\U7TP6DQL\1131366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340768"/>
            <a:ext cx="1501446" cy="13470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na\AppData\Local\Microsoft\Windows\Temporary Internet Files\Content.IE5\AM6MK4K2\vintage-orange-dress-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825" y="1268413"/>
            <a:ext cx="10668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Jana\AppData\Local\Microsoft\Windows\Temporary Internet Files\Content.IE5\H171HUST\2.Proposito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6021288"/>
            <a:ext cx="1016001" cy="52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211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18 Ř</a:t>
            </a:r>
            <a:endParaRPr lang="cs-CZ" sz="2000" dirty="0"/>
          </a:p>
        </p:txBody>
      </p:sp>
      <p:sp>
        <p:nvSpPr>
          <p:cNvPr id="3" name="Zástupný symbol pro obsah 2"/>
          <p:cNvSpPr>
            <a:spLocks noGrp="1"/>
          </p:cNvSpPr>
          <p:nvPr>
            <p:ph idx="1"/>
          </p:nvPr>
        </p:nvSpPr>
        <p:spPr>
          <a:xfrm>
            <a:off x="107504" y="692696"/>
            <a:ext cx="8928992" cy="5976664"/>
          </a:xfrm>
        </p:spPr>
        <p:txBody>
          <a:bodyPr>
            <a:normAutofit/>
          </a:bodyPr>
          <a:lstStyle/>
          <a:p>
            <a:pPr marL="0" indent="0">
              <a:buNone/>
            </a:pPr>
            <a:r>
              <a:rPr lang="cs-CZ" dirty="0" smtClean="0"/>
              <a:t>ŘEHOŘ                         MOŘE                         ŘEKA</a:t>
            </a:r>
          </a:p>
          <a:p>
            <a:pPr marL="0" indent="0">
              <a:buNone/>
            </a:pPr>
            <a:r>
              <a:rPr lang="cs-CZ" dirty="0" smtClean="0"/>
              <a:t>ŘEPA                             KUŘE                           PEPŘ</a:t>
            </a:r>
          </a:p>
          <a:p>
            <a:pPr marL="0" indent="0">
              <a:buNone/>
            </a:pPr>
            <a:r>
              <a:rPr lang="cs-CZ" dirty="0" smtClean="0"/>
              <a:t>ŘÍP                                ŘÍJEN                           VEPŘÍK</a:t>
            </a:r>
            <a:endParaRPr lang="cs-CZ" dirty="0"/>
          </a:p>
          <a:p>
            <a:pPr marL="0" indent="0">
              <a:buNone/>
            </a:pPr>
            <a:endParaRPr lang="cs-CZ" dirty="0" smtClean="0"/>
          </a:p>
          <a:p>
            <a:pPr marL="0" indent="0">
              <a:buNone/>
            </a:pPr>
            <a:r>
              <a:rPr lang="cs-CZ" dirty="0" smtClean="0"/>
              <a:t>KATEŘINA BYDLÍ V MEZIBOŘÍ. V MEZIBOŘÍ NENÍ ŘEKA, ALE TŘI POTOKY: BÍLÝ, POUSTEVNICKÝ A DIVOKÝ. V OKOLÍ MEZIBOŘÍ JE KRÁSNÁ PŘÍRODA</a:t>
            </a:r>
            <a:r>
              <a:rPr lang="cs-CZ" smtClean="0"/>
              <a:t>. </a:t>
            </a:r>
          </a:p>
          <a:p>
            <a:pPr marL="0" indent="0">
              <a:buNone/>
            </a:pPr>
            <a:r>
              <a:rPr lang="cs-CZ" smtClean="0"/>
              <a:t>V </a:t>
            </a:r>
            <a:r>
              <a:rPr lang="cs-CZ" dirty="0" smtClean="0"/>
              <a:t>LESE ROSTOU BÍLÉ HŘIBY, KOZÁCI, KŘEMENÁČE A VÁCLAVKY. OKOLO MEZIBOŘÍ JSOU SMÍŠENÉ LESY PLNÉ STROMŮ. MŮŽEME ZDE SPATŘIT BUKY, DUBY, BŘÍZY, JEŘÁBY, BOROVICE, SMRKY A MODŘÍNY.</a:t>
            </a:r>
            <a:endParaRPr lang="cs-CZ" dirty="0"/>
          </a:p>
        </p:txBody>
      </p:sp>
      <p:pic>
        <p:nvPicPr>
          <p:cNvPr id="1026" name="Picture 2" descr="C:\Users\Jana\AppData\Local\Microsoft\Windows\Temporary Internet Files\Content.IE5\AM6MK4K2\mushroom-308071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196752"/>
            <a:ext cx="1662038" cy="15425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na\AppData\Local\Microsoft\Windows\Temporary Internet Files\Content.IE5\H171HUST\mushroom-304246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196752"/>
            <a:ext cx="1657013" cy="1558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na\AppData\Local\Microsoft\Windows\Temporary Internet Files\Content.IE5\9GMYA09O\fir-tree-147900_15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00" y="6001457"/>
            <a:ext cx="624062" cy="62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052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fontScale="90000"/>
          </a:bodyPr>
          <a:lstStyle/>
          <a:p>
            <a:r>
              <a:rPr lang="cs-CZ" dirty="0" smtClean="0"/>
              <a:t>Domácí čtení č. 1  P, T, J</a:t>
            </a:r>
            <a:endParaRPr lang="cs-CZ" dirty="0"/>
          </a:p>
        </p:txBody>
      </p:sp>
      <p:sp>
        <p:nvSpPr>
          <p:cNvPr id="3" name="Zástupný symbol pro obsah 2"/>
          <p:cNvSpPr>
            <a:spLocks noGrp="1"/>
          </p:cNvSpPr>
          <p:nvPr>
            <p:ph idx="1"/>
          </p:nvPr>
        </p:nvSpPr>
        <p:spPr>
          <a:xfrm>
            <a:off x="107504" y="1052736"/>
            <a:ext cx="8579296" cy="5616624"/>
          </a:xfrm>
        </p:spPr>
        <p:txBody>
          <a:bodyPr>
            <a:normAutofit/>
          </a:bodyPr>
          <a:lstStyle/>
          <a:p>
            <a:pPr marL="0" indent="0">
              <a:buNone/>
            </a:pPr>
            <a:r>
              <a:rPr lang="cs-CZ" dirty="0" smtClean="0"/>
              <a:t>TA                                   PA                                   JÁ</a:t>
            </a:r>
          </a:p>
          <a:p>
            <a:pPr marL="0" indent="0">
              <a:buNone/>
            </a:pPr>
            <a:r>
              <a:rPr lang="cs-CZ" dirty="0" smtClean="0"/>
              <a:t>TO                                   PE                                   JI</a:t>
            </a:r>
          </a:p>
          <a:p>
            <a:pPr marL="0" indent="0">
              <a:buNone/>
            </a:pPr>
            <a:r>
              <a:rPr lang="cs-CZ" dirty="0" smtClean="0"/>
              <a:t>TY                                    PÚ                                  JE</a:t>
            </a:r>
          </a:p>
          <a:p>
            <a:pPr marL="0" indent="0">
              <a:buNone/>
            </a:pPr>
            <a:r>
              <a:rPr lang="cs-CZ" dirty="0" smtClean="0"/>
              <a:t>OTA                                 PÁJA                               JÁJA</a:t>
            </a:r>
          </a:p>
          <a:p>
            <a:pPr marL="0" indent="0">
              <a:buNone/>
            </a:pPr>
            <a:r>
              <a:rPr lang="cs-CZ" dirty="0" smtClean="0"/>
              <a:t>OTO                                 PIJE                                JÍ</a:t>
            </a:r>
          </a:p>
          <a:p>
            <a:pPr marL="0" indent="0">
              <a:buNone/>
            </a:pPr>
            <a:r>
              <a:rPr lang="cs-CZ" dirty="0" smtClean="0"/>
              <a:t>TÁTA                                PEPE                              TÁPE</a:t>
            </a:r>
          </a:p>
          <a:p>
            <a:pPr marL="0" indent="0">
              <a:buNone/>
            </a:pPr>
            <a:r>
              <a:rPr lang="cs-CZ" dirty="0" smtClean="0"/>
              <a:t>TETA                                PÉPÉ                              PATA</a:t>
            </a:r>
          </a:p>
          <a:p>
            <a:pPr marL="0" indent="0">
              <a:buNone/>
            </a:pPr>
            <a:r>
              <a:rPr lang="cs-CZ" dirty="0" smtClean="0"/>
              <a:t>TÉTO                                PATY                              PÁTÁ</a:t>
            </a:r>
          </a:p>
          <a:p>
            <a:pPr marL="0" indent="0">
              <a:buNone/>
            </a:pPr>
            <a:r>
              <a:rPr lang="cs-CZ" dirty="0" smtClean="0"/>
              <a:t>JÁJA  A  PÁJA  JÍ          .        PEPE  A  PÉPÉ  PIJÍ         .</a:t>
            </a:r>
            <a:endParaRPr lang="cs-CZ" dirty="0"/>
          </a:p>
        </p:txBody>
      </p:sp>
      <p:pic>
        <p:nvPicPr>
          <p:cNvPr id="1026" name="Picture 2" descr="C:\Users\Jana\AppData\Local\Microsoft\Windows\Temporary Internet Files\Content.IE5\9GMYA09O\lemonade-308970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6627" y="5619926"/>
            <a:ext cx="392411" cy="5854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na\AppData\Local\Microsoft\Windows\Temporary Internet Files\Content.IE5\9GMYA09O\apple-25235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7781" y="5619926"/>
            <a:ext cx="596107" cy="6264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ana\AppData\Local\Microsoft\Windows\INetCache\IE\Z1T8Q785\pointing-man-14474441070xi[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2852936"/>
            <a:ext cx="1041471" cy="16423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ana\AppData\Local\Microsoft\Windows\INetCache\IE\Z1T8Q785\pointing-man-14474441070xi[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963838"/>
            <a:ext cx="1041471" cy="164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424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19 </a:t>
            </a:r>
            <a:r>
              <a:rPr lang="cs-CZ" sz="2000" dirty="0"/>
              <a:t>Ž</a:t>
            </a:r>
          </a:p>
        </p:txBody>
      </p:sp>
      <p:sp>
        <p:nvSpPr>
          <p:cNvPr id="3" name="Zástupný symbol pro obsah 2"/>
          <p:cNvSpPr>
            <a:spLocks noGrp="1"/>
          </p:cNvSpPr>
          <p:nvPr>
            <p:ph idx="1"/>
          </p:nvPr>
        </p:nvSpPr>
        <p:spPr>
          <a:xfrm>
            <a:off x="107504" y="692696"/>
            <a:ext cx="8928992" cy="5976664"/>
          </a:xfrm>
        </p:spPr>
        <p:txBody>
          <a:bodyPr>
            <a:normAutofit lnSpcReduction="10000"/>
          </a:bodyPr>
          <a:lstStyle/>
          <a:p>
            <a:pPr marL="0" indent="0">
              <a:buNone/>
            </a:pPr>
            <a:r>
              <a:rPr lang="cs-CZ" dirty="0" smtClean="0"/>
              <a:t>ŽENA                            ŽÁBA                               ŽILINA</a:t>
            </a:r>
          </a:p>
          <a:p>
            <a:pPr marL="0" indent="0">
              <a:buNone/>
            </a:pPr>
            <a:r>
              <a:rPr lang="cs-CZ" dirty="0" smtClean="0"/>
              <a:t>ŽELVA                           ŽULA                               ŽEZLO</a:t>
            </a:r>
          </a:p>
          <a:p>
            <a:pPr marL="0" indent="0">
              <a:buNone/>
            </a:pPr>
            <a:r>
              <a:rPr lang="cs-CZ" dirty="0" smtClean="0"/>
              <a:t>ŽIVOT                           ŽIRAFA                            ŽELEZO</a:t>
            </a:r>
            <a:endParaRPr lang="cs-CZ" dirty="0"/>
          </a:p>
          <a:p>
            <a:pPr marL="0" indent="0">
              <a:buNone/>
            </a:pPr>
            <a:endParaRPr lang="cs-CZ" dirty="0" smtClean="0"/>
          </a:p>
          <a:p>
            <a:pPr marL="0" indent="0">
              <a:buNone/>
            </a:pPr>
            <a:r>
              <a:rPr lang="cs-CZ" dirty="0" smtClean="0"/>
              <a:t>U VELKÉHO ŽABÍHO RYBNÍKA ŽIJE ŽABÍ RODINKA. TÁTA ŽABÁK , MÁMA ŽÁBA A MALÉ ŽABIČKY ŽOFKA </a:t>
            </a:r>
          </a:p>
          <a:p>
            <a:pPr marL="0" indent="0">
              <a:buNone/>
            </a:pPr>
            <a:r>
              <a:rPr lang="cs-CZ" dirty="0" smtClean="0"/>
              <a:t>A ŽANETA. ŽÁBY MAJÍ VEČER KONCERT. ŽÁDNÉ JINÉ ZVÍŘE NEUMÍ TAK KRÁSNĚ KVÁKAT. ŽABIČKY BUDOU KVÁKAT NA ŽLUTÝ MĚSÍC A ŽLUTÉ HVĚZDY. KAMARÁDKY ŽELVY A ŽÍŽALY BUDOU TANCOVAT.</a:t>
            </a:r>
          </a:p>
          <a:p>
            <a:pPr marL="0" indent="0">
              <a:buNone/>
            </a:pPr>
            <a:r>
              <a:rPr lang="cs-CZ" dirty="0" smtClean="0"/>
              <a:t>LESNÍ ZVÍŘÁTKA SE BUDOU RADOVAT, ŽE MAJÍ KRÁSNÝ ŽIVOT.</a:t>
            </a:r>
          </a:p>
        </p:txBody>
      </p:sp>
      <p:pic>
        <p:nvPicPr>
          <p:cNvPr id="1028" name="Picture 4" descr="C:\Users\Jana\AppData\Local\Microsoft\Windows\Temporary Internet Files\Content.IE5\9GMYA09O\fir-tree-147900_15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6001457"/>
            <a:ext cx="624062" cy="624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ana\AppData\Local\Microsoft\Windows\INetCache\IE\PQ7G1JQ9\frog-king-311629__18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025" y="963613"/>
            <a:ext cx="18669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Jana\AppData\Local\Microsoft\Windows\INetCache\IE\PQ7G1JQ9\frog-king-311629__18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1060450"/>
            <a:ext cx="18669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ana\AppData\Local\Microsoft\Windows\INetCache\IE\Z1T8Q785\120px-Nebra-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237" y="4721969"/>
            <a:ext cx="662387" cy="65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441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20  G, F</a:t>
            </a:r>
            <a:endParaRPr lang="cs-CZ" sz="2000" dirty="0"/>
          </a:p>
        </p:txBody>
      </p:sp>
      <p:sp>
        <p:nvSpPr>
          <p:cNvPr id="3" name="Zástupný symbol pro obsah 2"/>
          <p:cNvSpPr>
            <a:spLocks noGrp="1"/>
          </p:cNvSpPr>
          <p:nvPr>
            <p:ph idx="1"/>
          </p:nvPr>
        </p:nvSpPr>
        <p:spPr>
          <a:xfrm>
            <a:off x="107504" y="692696"/>
            <a:ext cx="8928992" cy="5976664"/>
          </a:xfrm>
        </p:spPr>
        <p:txBody>
          <a:bodyPr>
            <a:normAutofit fontScale="92500"/>
          </a:bodyPr>
          <a:lstStyle/>
          <a:p>
            <a:pPr marL="0" indent="0">
              <a:buNone/>
            </a:pPr>
            <a:r>
              <a:rPr lang="cs-CZ" dirty="0" smtClean="0"/>
              <a:t>OLGA                             </a:t>
            </a:r>
            <a:r>
              <a:rPr lang="cs-CZ" dirty="0"/>
              <a:t>GORILA                      </a:t>
            </a:r>
            <a:r>
              <a:rPr lang="cs-CZ" dirty="0" smtClean="0"/>
              <a:t>FRANTIŠEK</a:t>
            </a:r>
          </a:p>
          <a:p>
            <a:pPr marL="0" indent="0">
              <a:buNone/>
            </a:pPr>
            <a:r>
              <a:rPr lang="cs-CZ" dirty="0" smtClean="0"/>
              <a:t>GÁBINA                         DOGA                         SOFIE</a:t>
            </a:r>
          </a:p>
          <a:p>
            <a:pPr marL="0" indent="0">
              <a:buNone/>
            </a:pPr>
            <a:r>
              <a:rPr lang="cs-CZ" dirty="0" smtClean="0"/>
              <a:t>GABRIEL                        FIFINKA                      FERDA</a:t>
            </a:r>
          </a:p>
          <a:p>
            <a:pPr marL="0" indent="0">
              <a:buNone/>
            </a:pPr>
            <a:endParaRPr lang="cs-CZ" dirty="0" smtClean="0"/>
          </a:p>
          <a:p>
            <a:pPr marL="0" indent="0">
              <a:buNone/>
            </a:pPr>
            <a:r>
              <a:rPr lang="cs-CZ" dirty="0" smtClean="0"/>
              <a:t>V LITVÍNOVĚ VE FIALOVÉ ULICI U DVOU FIALEK ŽIJÍ KAMARÁDI: GÁBINA, GUSTAV, OLGA, GABRIEL, FANOUŠEK, SOFINKA, FIFINKA A FERDA. TATÍNEK FANOUŠKA JE VYFOTIL A FOTKU POSLAL DO MLADÉ FRONTY. FOTOGRAFIE VYHRÁLA FOTOGRAFICKOU SOUTĚŽ . DĚTI SI ZABALILY KUFRY A ODJELY NA DOVOLENOU NA FILIPÍNY. U TROPICKÉ PLÁŽE VIDĚLY DELFÍNY A VELRYBÍ ŽRALOKY. JEDLY FÍKY A MĚLY SE FAJN.</a:t>
            </a:r>
          </a:p>
          <a:p>
            <a:pPr marL="0" indent="0">
              <a:buNone/>
            </a:pPr>
            <a:endParaRPr lang="cs-CZ" dirty="0"/>
          </a:p>
          <a:p>
            <a:pPr marL="0" indent="0">
              <a:buNone/>
            </a:pPr>
            <a:endParaRPr lang="cs-CZ" dirty="0" smtClean="0"/>
          </a:p>
          <a:p>
            <a:pPr marL="0" indent="0">
              <a:buNone/>
            </a:pPr>
            <a:endParaRPr lang="cs-CZ" dirty="0"/>
          </a:p>
          <a:p>
            <a:pPr marL="0" indent="0">
              <a:buNone/>
            </a:pPr>
            <a:endParaRPr lang="cs-CZ" dirty="0" smtClean="0"/>
          </a:p>
        </p:txBody>
      </p:sp>
      <p:pic>
        <p:nvPicPr>
          <p:cNvPr id="1026" name="Picture 2" descr="C:\Users\Jana\AppData\Local\Microsoft\Windows\INetCache\IE\GUF8I0RP\Sun_Symbol_of_the_National_Flag_of_the_Philippines.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4725144"/>
            <a:ext cx="852686" cy="8526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Jana\AppData\Local\Microsoft\Windows\INetCache\IE\Z1T8Q785\beach-308384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980728"/>
            <a:ext cx="1524848" cy="15320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980728"/>
            <a:ext cx="15240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845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dirty="0" smtClean="0"/>
              <a:t>      </a:t>
            </a:r>
            <a:r>
              <a:rPr lang="cs-CZ" b="1" dirty="0" smtClean="0">
                <a:solidFill>
                  <a:srgbClr val="0070C0"/>
                </a:solidFill>
              </a:rPr>
              <a:t>1. A     ZŠ MEZIBOŘÍ</a:t>
            </a:r>
            <a:endParaRPr lang="cs-CZ" b="1" dirty="0">
              <a:solidFill>
                <a:srgbClr val="0070C0"/>
              </a:solidFill>
            </a:endParaRPr>
          </a:p>
        </p:txBody>
      </p:sp>
      <p:sp>
        <p:nvSpPr>
          <p:cNvPr id="3" name="Zástupný symbol pro obsah 2"/>
          <p:cNvSpPr>
            <a:spLocks noGrp="1"/>
          </p:cNvSpPr>
          <p:nvPr>
            <p:ph idx="1"/>
          </p:nvPr>
        </p:nvSpPr>
        <p:spPr>
          <a:xfrm>
            <a:off x="251520" y="1268760"/>
            <a:ext cx="8640960" cy="5472608"/>
          </a:xfrm>
        </p:spPr>
        <p:txBody>
          <a:bodyPr/>
          <a:lstStyle/>
          <a:p>
            <a:pPr marL="0" indent="0">
              <a:buNone/>
            </a:pPr>
            <a:endParaRPr lang="cs-CZ" dirty="0" smtClean="0"/>
          </a:p>
          <a:p>
            <a:pPr marL="0" indent="0">
              <a:buNone/>
            </a:pPr>
            <a:endParaRPr lang="cs-CZ" dirty="0"/>
          </a:p>
          <a:p>
            <a:pPr marL="0" indent="0">
              <a:buNone/>
            </a:pPr>
            <a:r>
              <a:rPr lang="cs-CZ" b="1" dirty="0" smtClean="0">
                <a:solidFill>
                  <a:srgbClr val="0070C0"/>
                </a:solidFill>
              </a:rPr>
              <a:t>                                  OZNAMUJI,</a:t>
            </a:r>
          </a:p>
          <a:p>
            <a:pPr marL="0" indent="0">
              <a:buNone/>
            </a:pPr>
            <a:r>
              <a:rPr lang="cs-CZ" b="1" dirty="0" smtClean="0">
                <a:solidFill>
                  <a:srgbClr val="0070C0"/>
                </a:solidFill>
              </a:rPr>
              <a:t>                      ŽE UŽ UMÍM ČÍST A PSÁT</a:t>
            </a:r>
          </a:p>
          <a:p>
            <a:pPr marL="0" indent="0">
              <a:buNone/>
            </a:pPr>
            <a:r>
              <a:rPr lang="cs-CZ" b="1" dirty="0">
                <a:solidFill>
                  <a:srgbClr val="0070C0"/>
                </a:solidFill>
              </a:rPr>
              <a:t> </a:t>
            </a:r>
            <a:r>
              <a:rPr lang="cs-CZ" b="1" dirty="0" smtClean="0">
                <a:solidFill>
                  <a:srgbClr val="0070C0"/>
                </a:solidFill>
              </a:rPr>
              <a:t>             VŠECHNA VELKÁ TISKACÍ PÍSMENA.</a:t>
            </a:r>
          </a:p>
          <a:p>
            <a:pPr marL="0" indent="0">
              <a:buNone/>
            </a:pPr>
            <a:endParaRPr lang="cs-CZ" dirty="0">
              <a:solidFill>
                <a:srgbClr val="0070C0"/>
              </a:solidFill>
            </a:endParaRPr>
          </a:p>
          <a:p>
            <a:pPr marL="0" indent="0">
              <a:buNone/>
            </a:pPr>
            <a:r>
              <a:rPr lang="cs-CZ" sz="2400" dirty="0" smtClean="0"/>
              <a:t>              </a:t>
            </a:r>
            <a:r>
              <a:rPr lang="cs-CZ" sz="2400" dirty="0" smtClean="0">
                <a:solidFill>
                  <a:srgbClr val="0070C0"/>
                </a:solidFill>
              </a:rPr>
              <a:t>V MEZIBOŘÍ 26.1. 2016              ____________________</a:t>
            </a:r>
            <a:endParaRPr lang="cs-CZ" dirty="0">
              <a:solidFill>
                <a:srgbClr val="0070C0"/>
              </a:solidFill>
            </a:endParaRPr>
          </a:p>
        </p:txBody>
      </p:sp>
      <p:pic>
        <p:nvPicPr>
          <p:cNvPr id="1028" name="Picture 4" descr="C:\Users\Jana\AppData\Local\Microsoft\Windows\INetCache\IE\PQ7G1JQ9\alphabet-letter-a-colorfu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030" y="260426"/>
            <a:ext cx="782672" cy="85648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ana\AppData\Local\Microsoft\Windows\INetCache\IE\ET42KVA3\LetterB-bear50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3" y="1256885"/>
            <a:ext cx="727161" cy="9424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ana\AppData\Local\Microsoft\Windows\INetCache\IE\ET42KVA3\cat-alphabet-letter-c[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1261147"/>
            <a:ext cx="768776" cy="8412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ana\AppData\Local\Microsoft\Windows\INetCache\IE\ET42KVA3\img-thing[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1269606"/>
            <a:ext cx="929680" cy="9296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ana\AppData\Local\Microsoft\Windows\INetCache\IE\ET42KVA3\Imprimir-Letra-E-para-Recortar-Colorear[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3968" y="1297684"/>
            <a:ext cx="1337147" cy="80473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Jana\AppData\Local\Microsoft\Windows\INetCache\IE\ET42KVA3\alfabeto-colorare-lettera-f[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0152" y="1274599"/>
            <a:ext cx="610175" cy="8397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Jana\AppData\Local\Microsoft\Windows\INetCache\IE\ET42KVA3\G[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240" y="1261147"/>
            <a:ext cx="838907" cy="96849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Jana\AppData\Local\Microsoft\Windows\INetCache\IE\GUF8I0RP\Cyrillic-N[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2360" y="404664"/>
            <a:ext cx="677420" cy="5680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Jana\AppData\Local\Microsoft\Windows\INetCache\IE\Z1T8Q785\letra-ch-para-colorear[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25349" y="1269606"/>
            <a:ext cx="641326" cy="881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Jana\AppData\Local\Microsoft\Windows\INetCache\IE\PQ7G1JQ9\158256557_829c2b094c_z[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3664" y="5630816"/>
            <a:ext cx="756084" cy="75608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Jana\AppData\Local\Microsoft\Windows\INetCache\IE\PQ7G1JQ9\Valentines-day-hearts-j-alphabet-at-coloring-pages-for-kids-boys-dotcom.svg[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15319" y="5445224"/>
            <a:ext cx="961648" cy="12449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Jana\AppData\Local\Microsoft\Windows\INetCache\IE\GUF8I0RP\k[1].gif"/>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676480" y="5108988"/>
            <a:ext cx="946845" cy="158115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Jana\AppData\Local\Microsoft\Windows\INetCache\IE\GUF8I0RP\Imprimir-Letra-L-para-Recortar-Colorear[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716" y="5665009"/>
            <a:ext cx="1010504" cy="6405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Jana\AppData\Local\Microsoft\Windows\INetCache\IE\PQ7G1JQ9\Letter_M2[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75064" y="5500845"/>
            <a:ext cx="749063" cy="968877"/>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Jana\AppData\Local\Microsoft\Windows\INetCache\IE\PQ7G1JQ9\pooh_alphabet_n[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52897" y="5504721"/>
            <a:ext cx="985175" cy="94280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Jana\AppData\Local\Microsoft\Windows\INetCache\IE\PQ7G1JQ9\QUrcV[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30208" y="5445224"/>
            <a:ext cx="1014754" cy="974343"/>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Jana\AppData\Local\Microsoft\Windows\INetCache\IE\GUF8I0RP\p[1].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8044962" y="5013176"/>
            <a:ext cx="955666" cy="160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763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42394"/>
          </a:xfrm>
        </p:spPr>
        <p:txBody>
          <a:bodyPr/>
          <a:lstStyle/>
          <a:p>
            <a:r>
              <a:rPr lang="cs-CZ" dirty="0"/>
              <a:t>Použité obrazové </a:t>
            </a:r>
            <a:r>
              <a:rPr lang="cs-CZ" dirty="0" smtClean="0"/>
              <a:t>zdroje :</a:t>
            </a:r>
            <a:br>
              <a:rPr lang="cs-CZ" dirty="0" smtClean="0"/>
            </a:br>
            <a:r>
              <a:rPr lang="cs-CZ" dirty="0" smtClean="0"/>
              <a:t> </a:t>
            </a:r>
            <a:r>
              <a:rPr lang="cs-CZ" dirty="0"/>
              <a:t>použita Galerie Office (Klipart) </a:t>
            </a:r>
            <a:br>
              <a:rPr lang="cs-CZ" dirty="0"/>
            </a:br>
            <a:r>
              <a:rPr lang="cs-CZ" dirty="0" smtClean="0"/>
              <a:t>Texty: vlastní J. </a:t>
            </a:r>
            <a:r>
              <a:rPr lang="cs-CZ" dirty="0" err="1" smtClean="0"/>
              <a:t>Pacinové</a:t>
            </a:r>
            <a:endParaRPr lang="cs-CZ" dirty="0"/>
          </a:p>
        </p:txBody>
      </p:sp>
    </p:spTree>
    <p:extLst>
      <p:ext uri="{BB962C8B-B14F-4D97-AF65-F5344CB8AC3E}">
        <p14:creationId xmlns:p14="http://schemas.microsoft.com/office/powerpoint/2010/main" val="1020954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2 TBJ</a:t>
            </a:r>
            <a:endParaRPr lang="cs-CZ" sz="2000" dirty="0"/>
          </a:p>
        </p:txBody>
      </p:sp>
      <p:sp>
        <p:nvSpPr>
          <p:cNvPr id="3" name="Zástupný symbol pro obsah 2"/>
          <p:cNvSpPr>
            <a:spLocks noGrp="1"/>
          </p:cNvSpPr>
          <p:nvPr>
            <p:ph idx="1"/>
          </p:nvPr>
        </p:nvSpPr>
        <p:spPr>
          <a:xfrm>
            <a:off x="107504" y="692696"/>
            <a:ext cx="8928992" cy="5976664"/>
          </a:xfrm>
        </p:spPr>
        <p:txBody>
          <a:bodyPr>
            <a:normAutofit/>
          </a:bodyPr>
          <a:lstStyle/>
          <a:p>
            <a:pPr marL="0" indent="0">
              <a:buNone/>
            </a:pPr>
            <a:r>
              <a:rPr lang="cs-CZ" dirty="0"/>
              <a:t>B</a:t>
            </a:r>
            <a:r>
              <a:rPr lang="cs-CZ" dirty="0" smtClean="0"/>
              <a:t>A                                   BÁ                                   B</a:t>
            </a:r>
            <a:r>
              <a:rPr lang="cs-CZ" dirty="0"/>
              <a:t>Ý</a:t>
            </a:r>
            <a:endParaRPr lang="cs-CZ" dirty="0" smtClean="0"/>
          </a:p>
          <a:p>
            <a:pPr marL="0" indent="0">
              <a:buNone/>
            </a:pPr>
            <a:r>
              <a:rPr lang="cs-CZ" dirty="0"/>
              <a:t>B</a:t>
            </a:r>
            <a:r>
              <a:rPr lang="cs-CZ" dirty="0" smtClean="0"/>
              <a:t>O                                   </a:t>
            </a:r>
            <a:r>
              <a:rPr lang="cs-CZ" dirty="0"/>
              <a:t>B</a:t>
            </a:r>
            <a:r>
              <a:rPr lang="cs-CZ" dirty="0" smtClean="0"/>
              <a:t>E                                   </a:t>
            </a:r>
            <a:r>
              <a:rPr lang="cs-CZ" dirty="0"/>
              <a:t>B</a:t>
            </a:r>
            <a:r>
              <a:rPr lang="cs-CZ" dirty="0" smtClean="0"/>
              <a:t>I</a:t>
            </a:r>
          </a:p>
          <a:p>
            <a:pPr marL="0" indent="0">
              <a:buNone/>
            </a:pPr>
            <a:r>
              <a:rPr lang="cs-CZ" dirty="0"/>
              <a:t>B</a:t>
            </a:r>
            <a:r>
              <a:rPr lang="cs-CZ" dirty="0" smtClean="0"/>
              <a:t>Y                                    </a:t>
            </a:r>
            <a:r>
              <a:rPr lang="cs-CZ" dirty="0"/>
              <a:t>B</a:t>
            </a:r>
            <a:r>
              <a:rPr lang="cs-CZ" dirty="0" smtClean="0"/>
              <a:t>Ú                                  BÉ</a:t>
            </a:r>
          </a:p>
          <a:p>
            <a:pPr marL="0" indent="0">
              <a:buNone/>
            </a:pPr>
            <a:r>
              <a:rPr lang="cs-CZ" dirty="0" smtClean="0"/>
              <a:t>BOTA                               PÁJA                               JÁJA</a:t>
            </a:r>
          </a:p>
          <a:p>
            <a:pPr marL="0" indent="0">
              <a:buNone/>
            </a:pPr>
            <a:r>
              <a:rPr lang="cs-CZ" dirty="0" smtClean="0"/>
              <a:t>BOTY                               BIJE                                JÍ</a:t>
            </a:r>
          </a:p>
          <a:p>
            <a:pPr marL="0" indent="0">
              <a:buNone/>
            </a:pPr>
            <a:r>
              <a:rPr lang="cs-CZ" dirty="0" smtClean="0"/>
              <a:t>TÁTA                                PEPE                              BOBEK</a:t>
            </a:r>
          </a:p>
          <a:p>
            <a:pPr marL="0" indent="0">
              <a:buNone/>
            </a:pPr>
            <a:r>
              <a:rPr lang="cs-CZ" dirty="0" smtClean="0"/>
              <a:t>TEBE                                PÉPÉ                              BYT</a:t>
            </a:r>
          </a:p>
          <a:p>
            <a:pPr marL="0" indent="0">
              <a:buNone/>
            </a:pPr>
            <a:r>
              <a:rPr lang="cs-CZ" dirty="0" smtClean="0"/>
              <a:t>TO  JE  BOB  A  BOBEK.  BOB  PIJE          A BOBEK</a:t>
            </a:r>
          </a:p>
          <a:p>
            <a:pPr marL="0" indent="0">
              <a:buNone/>
            </a:pPr>
            <a:r>
              <a:rPr lang="cs-CZ" dirty="0" smtClean="0"/>
              <a:t> PIJE        . .  TÁTA  A  TETA  JÍ                .   </a:t>
            </a:r>
          </a:p>
          <a:p>
            <a:pPr marL="0" indent="0">
              <a:buNone/>
            </a:pPr>
            <a:r>
              <a:rPr lang="cs-CZ" dirty="0" smtClean="0"/>
              <a:t>PÁJA  A  JÁJA PIJÍ         .   </a:t>
            </a:r>
            <a:endParaRPr lang="cs-CZ" dirty="0"/>
          </a:p>
        </p:txBody>
      </p:sp>
      <p:pic>
        <p:nvPicPr>
          <p:cNvPr id="4" name="Picture 2" descr="C:\Users\Jana\AppData\Local\Microsoft\Windows\Temporary Internet Files\Content.IE5\9GMYA09O\Koktejl-Tequila-Sunrus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395940"/>
            <a:ext cx="654373" cy="9830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Jana\AppData\Local\Microsoft\Windows\Temporary Internet Files\Content.IE5\U7TP6DQL\jasminovy_caj_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5332685"/>
            <a:ext cx="593180" cy="5724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na\AppData\Local\Microsoft\Windows\Temporary Internet Files\Content.IE5\U7TP6DQL\08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5379035"/>
            <a:ext cx="1052825" cy="7016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ana\AppData\Local\Microsoft\Windows\Temporary Internet Files\Content.IE5\H171HUST\1948706572_99db7469b2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6080644"/>
            <a:ext cx="667296" cy="50581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ana\AppData\Local\Microsoft\Windows\INetCache\IE\Z1T8Q785\4844306501_7c43aaef9e_z[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0804" y="2422960"/>
            <a:ext cx="1589424" cy="130043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0460" y="2480872"/>
            <a:ext cx="1506289" cy="123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746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3   K</a:t>
            </a:r>
            <a:endParaRPr lang="cs-CZ" sz="2000" dirty="0"/>
          </a:p>
        </p:txBody>
      </p:sp>
      <p:sp>
        <p:nvSpPr>
          <p:cNvPr id="3" name="Zástupný symbol pro obsah 2"/>
          <p:cNvSpPr>
            <a:spLocks noGrp="1"/>
          </p:cNvSpPr>
          <p:nvPr>
            <p:ph idx="1"/>
          </p:nvPr>
        </p:nvSpPr>
        <p:spPr>
          <a:xfrm>
            <a:off x="107504" y="692696"/>
            <a:ext cx="8928992" cy="5976664"/>
          </a:xfrm>
        </p:spPr>
        <p:txBody>
          <a:bodyPr>
            <a:normAutofit/>
          </a:bodyPr>
          <a:lstStyle/>
          <a:p>
            <a:pPr marL="0" indent="0">
              <a:buNone/>
            </a:pPr>
            <a:r>
              <a:rPr lang="cs-CZ" dirty="0"/>
              <a:t>K</a:t>
            </a:r>
            <a:r>
              <a:rPr lang="cs-CZ" dirty="0" smtClean="0"/>
              <a:t>A                                   </a:t>
            </a:r>
            <a:r>
              <a:rPr lang="cs-CZ" dirty="0"/>
              <a:t>K</a:t>
            </a:r>
            <a:r>
              <a:rPr lang="cs-CZ" dirty="0" smtClean="0"/>
              <a:t>Á                                   KÝ</a:t>
            </a:r>
          </a:p>
          <a:p>
            <a:pPr marL="0" indent="0">
              <a:buNone/>
            </a:pPr>
            <a:r>
              <a:rPr lang="cs-CZ" dirty="0"/>
              <a:t>K</a:t>
            </a:r>
            <a:r>
              <a:rPr lang="cs-CZ" dirty="0" smtClean="0"/>
              <a:t>O                                   </a:t>
            </a:r>
            <a:r>
              <a:rPr lang="cs-CZ" dirty="0"/>
              <a:t>K</a:t>
            </a:r>
            <a:r>
              <a:rPr lang="cs-CZ" dirty="0" smtClean="0"/>
              <a:t>E                                   KU</a:t>
            </a:r>
          </a:p>
          <a:p>
            <a:pPr marL="0" indent="0">
              <a:buNone/>
            </a:pPr>
            <a:r>
              <a:rPr lang="cs-CZ" dirty="0" smtClean="0"/>
              <a:t>KY                                   KŮ                                   KÉ</a:t>
            </a:r>
          </a:p>
          <a:p>
            <a:pPr marL="0" indent="0">
              <a:buNone/>
            </a:pPr>
            <a:r>
              <a:rPr lang="cs-CZ" dirty="0" smtClean="0"/>
              <a:t>KOPE                              BOK                                 BUKY</a:t>
            </a:r>
          </a:p>
          <a:p>
            <a:pPr marL="0" indent="0">
              <a:buNone/>
            </a:pPr>
            <a:r>
              <a:rPr lang="cs-CZ" dirty="0" smtClean="0"/>
              <a:t>PEPEK                            BÝK                                  KÁJA</a:t>
            </a:r>
          </a:p>
          <a:p>
            <a:pPr marL="0" indent="0">
              <a:buNone/>
            </a:pPr>
            <a:r>
              <a:rPr lang="cs-CZ" dirty="0" smtClean="0"/>
              <a:t>BOBEK                           KOJÍ                                 BIJE</a:t>
            </a:r>
          </a:p>
          <a:p>
            <a:pPr marL="0" indent="0">
              <a:buNone/>
            </a:pPr>
            <a:r>
              <a:rPr lang="cs-CZ" dirty="0" smtClean="0"/>
              <a:t>                                                           </a:t>
            </a:r>
          </a:p>
          <a:p>
            <a:pPr marL="0" indent="0">
              <a:buNone/>
            </a:pPr>
            <a:r>
              <a:rPr lang="cs-CZ" dirty="0" smtClean="0"/>
              <a:t>TO JE KÁJA A PEPA.  PEPÍK KOPE            .</a:t>
            </a:r>
          </a:p>
          <a:p>
            <a:pPr marL="0" indent="0">
              <a:buNone/>
            </a:pPr>
            <a:r>
              <a:rPr lang="cs-CZ" dirty="0" smtClean="0"/>
              <a:t>TO JE BUK              . </a:t>
            </a:r>
          </a:p>
          <a:p>
            <a:pPr marL="0" indent="0">
              <a:buNone/>
            </a:pPr>
            <a:r>
              <a:rPr lang="cs-CZ" dirty="0" smtClean="0"/>
              <a:t>PEPEK, KÁJA, JÁJA A TÁTA JÍ              .</a:t>
            </a:r>
            <a:endParaRPr lang="cs-CZ" dirty="0"/>
          </a:p>
        </p:txBody>
      </p:sp>
      <p:pic>
        <p:nvPicPr>
          <p:cNvPr id="1026" name="Picture 2" descr="C:\Program Files (x86)\Microsoft Office\MEDIA\CAGCAT10\j029976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721357"/>
            <a:ext cx="763166" cy="6285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na\AppData\Local\Microsoft\Windows\INetCache\IE\GUF8I0RP\beech-leaf-37615__18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5355452"/>
            <a:ext cx="811932" cy="5989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na\AppData\Local\Microsoft\Windows\INetCache\IE\GUF8I0RP\cake-308576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9215" y="5759092"/>
            <a:ext cx="881134" cy="85910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ana\AppData\Local\Microsoft\Windows\INetCache\IE\Z1T8Q785\16973334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969714"/>
            <a:ext cx="1109046" cy="11786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ana\AppData\Local\Microsoft\Windows\INetCache\IE\ET42KVA3\150px-POL_Buk_COA.svg[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1892409"/>
            <a:ext cx="1117229" cy="133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125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a:t>
            </a:r>
            <a:r>
              <a:rPr lang="cs-CZ" sz="2000" dirty="0"/>
              <a:t>č</a:t>
            </a:r>
            <a:r>
              <a:rPr lang="cs-CZ" sz="2000" dirty="0" smtClean="0"/>
              <a:t>. 4  </a:t>
            </a:r>
            <a:r>
              <a:rPr lang="cs-CZ" sz="2000" dirty="0"/>
              <a:t>Č</a:t>
            </a:r>
          </a:p>
        </p:txBody>
      </p:sp>
      <p:sp>
        <p:nvSpPr>
          <p:cNvPr id="3" name="Zástupný symbol pro obsah 2"/>
          <p:cNvSpPr>
            <a:spLocks noGrp="1"/>
          </p:cNvSpPr>
          <p:nvPr>
            <p:ph idx="1"/>
          </p:nvPr>
        </p:nvSpPr>
        <p:spPr>
          <a:xfrm>
            <a:off x="107504" y="692696"/>
            <a:ext cx="8928992" cy="5976664"/>
          </a:xfrm>
        </p:spPr>
        <p:txBody>
          <a:bodyPr>
            <a:normAutofit/>
          </a:bodyPr>
          <a:lstStyle/>
          <a:p>
            <a:pPr marL="0" indent="0">
              <a:buNone/>
            </a:pPr>
            <a:r>
              <a:rPr lang="cs-CZ" dirty="0"/>
              <a:t>Č</a:t>
            </a:r>
            <a:r>
              <a:rPr lang="cs-CZ" dirty="0" smtClean="0"/>
              <a:t>A                                   ČÁ                                   ČÉ</a:t>
            </a:r>
          </a:p>
          <a:p>
            <a:pPr marL="0" indent="0">
              <a:buNone/>
            </a:pPr>
            <a:r>
              <a:rPr lang="cs-CZ" dirty="0"/>
              <a:t>Č</a:t>
            </a:r>
            <a:r>
              <a:rPr lang="cs-CZ" dirty="0" smtClean="0"/>
              <a:t>O                                   </a:t>
            </a:r>
            <a:r>
              <a:rPr lang="cs-CZ" dirty="0"/>
              <a:t>Č</a:t>
            </a:r>
            <a:r>
              <a:rPr lang="cs-CZ" dirty="0" smtClean="0"/>
              <a:t>E                                   ČÍ</a:t>
            </a:r>
          </a:p>
          <a:p>
            <a:pPr marL="0" indent="0">
              <a:buNone/>
            </a:pPr>
            <a:r>
              <a:rPr lang="cs-CZ" dirty="0" smtClean="0"/>
              <a:t>ČI                                    ČO                                   ČÉ</a:t>
            </a:r>
          </a:p>
          <a:p>
            <a:pPr marL="0" indent="0">
              <a:buNone/>
            </a:pPr>
            <a:r>
              <a:rPr lang="cs-CZ" dirty="0" smtClean="0"/>
              <a:t>KOČÍ                               ČERT                               ČOČKA</a:t>
            </a:r>
          </a:p>
          <a:p>
            <a:pPr marL="0" indent="0">
              <a:buNone/>
            </a:pPr>
            <a:r>
              <a:rPr lang="cs-CZ" dirty="0" smtClean="0"/>
              <a:t>ČAPEK                            ČEKÁ                               ČAJ</a:t>
            </a:r>
          </a:p>
          <a:p>
            <a:pPr marL="0" indent="0">
              <a:buNone/>
            </a:pPr>
            <a:r>
              <a:rPr lang="cs-CZ" dirty="0" smtClean="0"/>
              <a:t>KÁČA                              KOČKA                            ČÁP</a:t>
            </a:r>
          </a:p>
          <a:p>
            <a:pPr marL="0" indent="0">
              <a:buNone/>
            </a:pPr>
            <a:r>
              <a:rPr lang="cs-CZ" dirty="0" smtClean="0"/>
              <a:t>                                                           </a:t>
            </a:r>
          </a:p>
          <a:p>
            <a:pPr marL="0" indent="0">
              <a:buNone/>
            </a:pPr>
            <a:r>
              <a:rPr lang="cs-CZ" dirty="0" smtClean="0"/>
              <a:t>TO  JE  KÁČA  A  ČERT.   KÁČA  PEČE          . .</a:t>
            </a:r>
          </a:p>
          <a:p>
            <a:pPr marL="0" indent="0">
              <a:buNone/>
            </a:pPr>
            <a:r>
              <a:rPr lang="cs-CZ" dirty="0" smtClean="0"/>
              <a:t> TO JE KOČKA          . TO JE ČÁP .  TO JE KOČÍ.             </a:t>
            </a:r>
            <a:endParaRPr lang="cs-CZ" dirty="0"/>
          </a:p>
        </p:txBody>
      </p:sp>
      <p:pic>
        <p:nvPicPr>
          <p:cNvPr id="9" name="Picture 2" descr="C:\Users\Jana\AppData\Local\Microsoft\Windows\Temporary Internet Files\Content.IE5\H171HUST\kocka[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5373216"/>
            <a:ext cx="802122" cy="6016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Jana\AppData\Local\Microsoft\Windows\Temporary Internet Files\Content.IE5\9GMYA09O\sladkost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9477" y="4723778"/>
            <a:ext cx="808085" cy="5455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ana\AppData\Local\Microsoft\Windows\INetCache\IE\ET42KVA3\cat-46676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2132856"/>
            <a:ext cx="1539503" cy="1750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ana\AppData\Local\Microsoft\Windows\INetCache\IE\ET42KVA3\cat-46676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2132856"/>
            <a:ext cx="1539503" cy="175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335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5  opakování</a:t>
            </a:r>
            <a:endParaRPr lang="cs-CZ" sz="2000" dirty="0"/>
          </a:p>
        </p:txBody>
      </p:sp>
      <p:sp>
        <p:nvSpPr>
          <p:cNvPr id="3" name="Zástupný symbol pro obsah 2"/>
          <p:cNvSpPr>
            <a:spLocks noGrp="1"/>
          </p:cNvSpPr>
          <p:nvPr>
            <p:ph idx="1"/>
          </p:nvPr>
        </p:nvSpPr>
        <p:spPr>
          <a:xfrm>
            <a:off x="107504" y="692696"/>
            <a:ext cx="8928992" cy="5976664"/>
          </a:xfrm>
        </p:spPr>
        <p:txBody>
          <a:bodyPr>
            <a:normAutofit/>
          </a:bodyPr>
          <a:lstStyle/>
          <a:p>
            <a:pPr marL="0" indent="0">
              <a:buNone/>
            </a:pPr>
            <a:r>
              <a:rPr lang="cs-CZ" dirty="0" smtClean="0"/>
              <a:t>JE TU KOČÍ. KÁČA ČEKÁ PÁJU. TÁTA ČEKÁ KÁČU.                                                             TO JE ČOČKA. TO JE ČAJ. </a:t>
            </a:r>
          </a:p>
          <a:p>
            <a:pPr marL="0" indent="0">
              <a:buNone/>
            </a:pPr>
            <a:r>
              <a:rPr lang="cs-CZ" dirty="0" smtClean="0"/>
              <a:t>PEPEK TOČÍ KÁČU.</a:t>
            </a:r>
          </a:p>
          <a:p>
            <a:pPr marL="0" indent="0">
              <a:buNone/>
            </a:pPr>
            <a:r>
              <a:rPr lang="cs-CZ" dirty="0" smtClean="0"/>
              <a:t>TO JE ČAPEK. ČAPEK ČTE. TO JE ČETBA.</a:t>
            </a:r>
          </a:p>
          <a:p>
            <a:pPr marL="0" indent="0">
              <a:buNone/>
            </a:pPr>
            <a:r>
              <a:rPr lang="cs-CZ" dirty="0" smtClean="0"/>
              <a:t>JE TO ČÁP. PÁJA  ČEKÁ  KUBU. </a:t>
            </a:r>
          </a:p>
          <a:p>
            <a:pPr marL="0" indent="0">
              <a:buNone/>
            </a:pPr>
            <a:r>
              <a:rPr lang="cs-CZ" dirty="0" smtClean="0"/>
              <a:t>TO  JE  KÁČA  A  ČERT       .  PÁJA   PEČE           .</a:t>
            </a:r>
          </a:p>
          <a:p>
            <a:pPr marL="0" indent="0">
              <a:buNone/>
            </a:pPr>
            <a:r>
              <a:rPr lang="cs-CZ" dirty="0" smtClean="0"/>
              <a:t>KUBÍK PIJE              .</a:t>
            </a:r>
          </a:p>
          <a:p>
            <a:pPr marL="0" indent="0">
              <a:buNone/>
            </a:pPr>
            <a:r>
              <a:rPr lang="cs-CZ" dirty="0" smtClean="0"/>
              <a:t>BABKA PIJE         A ČTE.</a:t>
            </a:r>
          </a:p>
          <a:p>
            <a:pPr marL="0" indent="0">
              <a:buNone/>
            </a:pPr>
            <a:r>
              <a:rPr lang="cs-CZ" dirty="0" smtClean="0"/>
              <a:t>PEPÍKU! KÁČO! PÁJO! ČERTE! BABKO! TÁTO! TETO!</a:t>
            </a:r>
          </a:p>
          <a:p>
            <a:pPr marL="0" indent="0">
              <a:buNone/>
            </a:pPr>
            <a:r>
              <a:rPr lang="cs-CZ" dirty="0" smtClean="0"/>
              <a:t>JÁJO! KUBO! KUBÍKU! BABIČKO! PEPKU! ČÁPE!</a:t>
            </a:r>
            <a:endParaRPr lang="cs-CZ" dirty="0"/>
          </a:p>
        </p:txBody>
      </p:sp>
      <p:pic>
        <p:nvPicPr>
          <p:cNvPr id="7" name="Picture 5" descr="C:\Users\Jana\AppData\Local\Microsoft\Windows\Temporary Internet Files\Content.IE5\9GMYA09O\sladkosti[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3524507"/>
            <a:ext cx="808085" cy="5455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ana\AppData\Local\Microsoft\Windows\Temporary Internet Files\Content.IE5\H171HUST\zeleni_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9404" y="4167969"/>
            <a:ext cx="697449" cy="460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na\AppData\Local\Microsoft\Windows\Temporary Internet Files\Content.IE5\H171HUST\8330445103_ee4123eab7_q[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813" y="4781550"/>
            <a:ext cx="392112" cy="3921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na\AppData\Local\Microsoft\Windows\Temporary Internet Files\Content.IE5\AM6MK4K2\Chvalkovice-znak[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9565" y="5947393"/>
            <a:ext cx="407208" cy="45908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ana\AppData\Local\Microsoft\Windows\Temporary Internet Files\Content.IE5\9GMYA09O\cer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5842" y="3486902"/>
            <a:ext cx="548624" cy="51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598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6  R</a:t>
            </a:r>
            <a:endParaRPr lang="cs-CZ" sz="2000" dirty="0"/>
          </a:p>
        </p:txBody>
      </p:sp>
      <p:sp>
        <p:nvSpPr>
          <p:cNvPr id="3" name="Zástupný symbol pro obsah 2"/>
          <p:cNvSpPr>
            <a:spLocks noGrp="1"/>
          </p:cNvSpPr>
          <p:nvPr>
            <p:ph idx="1"/>
          </p:nvPr>
        </p:nvSpPr>
        <p:spPr>
          <a:xfrm>
            <a:off x="107504" y="692696"/>
            <a:ext cx="8928992" cy="5976664"/>
          </a:xfrm>
        </p:spPr>
        <p:txBody>
          <a:bodyPr>
            <a:normAutofit/>
          </a:bodyPr>
          <a:lstStyle/>
          <a:p>
            <a:pPr marL="0" indent="0">
              <a:buNone/>
            </a:pPr>
            <a:r>
              <a:rPr lang="cs-CZ" dirty="0" smtClean="0"/>
              <a:t>RAK                             JARO                           PETR</a:t>
            </a:r>
          </a:p>
          <a:p>
            <a:pPr marL="0" indent="0">
              <a:buNone/>
            </a:pPr>
            <a:r>
              <a:rPr lang="cs-CZ" dirty="0" smtClean="0"/>
              <a:t>ROK                             RUKA                          PETRA</a:t>
            </a:r>
          </a:p>
          <a:p>
            <a:pPr marL="0" indent="0">
              <a:buNone/>
            </a:pPr>
            <a:r>
              <a:rPr lang="cs-CZ" dirty="0" smtClean="0"/>
              <a:t>RÝČ                              KORYTO                     KORÁLE</a:t>
            </a:r>
          </a:p>
          <a:p>
            <a:pPr marL="0" indent="0">
              <a:buNone/>
            </a:pPr>
            <a:r>
              <a:rPr lang="cs-CZ" dirty="0" smtClean="0"/>
              <a:t>JE TO BARYK A BAK. TO JE RAK.</a:t>
            </a:r>
          </a:p>
          <a:p>
            <a:pPr marL="0" indent="0">
              <a:buNone/>
            </a:pPr>
            <a:r>
              <a:rPr lang="cs-CZ" dirty="0" smtClean="0"/>
              <a:t>TO JE RYBA. TO JE RYBKA.</a:t>
            </a:r>
          </a:p>
          <a:p>
            <a:pPr marL="0" indent="0">
              <a:buNone/>
            </a:pPr>
            <a:r>
              <a:rPr lang="cs-CZ" dirty="0" smtClean="0"/>
              <a:t>TÁTA JÍ PÁREK.</a:t>
            </a:r>
          </a:p>
          <a:p>
            <a:pPr marL="0" indent="0">
              <a:buNone/>
            </a:pPr>
            <a:r>
              <a:rPr lang="cs-CZ" dirty="0" smtClean="0"/>
              <a:t>OTAKAR PEČE KOLÁČ.</a:t>
            </a:r>
          </a:p>
          <a:p>
            <a:pPr marL="0" indent="0">
              <a:buNone/>
            </a:pPr>
            <a:r>
              <a:rPr lang="cs-CZ" dirty="0" smtClean="0"/>
              <a:t>BÁRA PERE. PETR KOPE. PETRA JE KOČKA.</a:t>
            </a:r>
          </a:p>
          <a:p>
            <a:pPr marL="0" indent="0">
              <a:buNone/>
            </a:pPr>
            <a:r>
              <a:rPr lang="cs-CZ" dirty="0" smtClean="0"/>
              <a:t>JE JARO. TO JE ROK.</a:t>
            </a:r>
          </a:p>
          <a:p>
            <a:pPr marL="0" indent="0">
              <a:buNone/>
            </a:pPr>
            <a:r>
              <a:rPr lang="cs-CZ" dirty="0" smtClean="0"/>
              <a:t>TO JE PÍRKO. JE TO RÝČ. JE TU KRTEK. TO JE RYBIČKA.</a:t>
            </a:r>
          </a:p>
          <a:p>
            <a:pPr marL="0" indent="0">
              <a:buNone/>
            </a:pPr>
            <a:endParaRPr lang="cs-CZ" dirty="0" smtClean="0"/>
          </a:p>
        </p:txBody>
      </p:sp>
      <p:pic>
        <p:nvPicPr>
          <p:cNvPr id="5" name="Picture 3" descr="C:\Users\Jana\AppData\Local\Microsoft\Windows\Temporary Internet Files\Content.IE5\9GMYA09O\crayfish-297717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4924" y="2450784"/>
            <a:ext cx="560859" cy="7871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Jana\AppData\Local\Microsoft\Windows\Temporary Internet Files\Content.IE5\H171HUST\krtek_1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5445224"/>
            <a:ext cx="866924" cy="4488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Jana\AppData\Local\Microsoft\Windows\Temporary Internet Files\Content.IE5\AM6MK4K2\136491875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5652" y="3140968"/>
            <a:ext cx="849272" cy="3229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Jana\AppData\Local\Microsoft\Windows\Temporary Internet Files\Content.IE5\H171HUST\krtek_1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278497"/>
            <a:ext cx="2920496"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86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a:t>
            </a:r>
            <a:r>
              <a:rPr lang="cs-CZ" sz="2000" dirty="0"/>
              <a:t>7</a:t>
            </a:r>
            <a:r>
              <a:rPr lang="cs-CZ" sz="2000" dirty="0" smtClean="0"/>
              <a:t>  L</a:t>
            </a:r>
            <a:endParaRPr lang="cs-CZ" sz="2000" dirty="0"/>
          </a:p>
        </p:txBody>
      </p:sp>
      <p:sp>
        <p:nvSpPr>
          <p:cNvPr id="3" name="Zástupný symbol pro obsah 2"/>
          <p:cNvSpPr>
            <a:spLocks noGrp="1"/>
          </p:cNvSpPr>
          <p:nvPr>
            <p:ph idx="1"/>
          </p:nvPr>
        </p:nvSpPr>
        <p:spPr>
          <a:xfrm>
            <a:off x="107504" y="692696"/>
            <a:ext cx="8928992" cy="5976664"/>
          </a:xfrm>
        </p:spPr>
        <p:txBody>
          <a:bodyPr>
            <a:normAutofit/>
          </a:bodyPr>
          <a:lstStyle/>
          <a:p>
            <a:pPr marL="0" indent="0">
              <a:buNone/>
            </a:pPr>
            <a:r>
              <a:rPr lang="cs-CZ" dirty="0" smtClean="0"/>
              <a:t>LÉK                              LOTO                    KOLO</a:t>
            </a:r>
          </a:p>
          <a:p>
            <a:pPr marL="0" indent="0">
              <a:buNone/>
            </a:pPr>
            <a:r>
              <a:rPr lang="cs-CZ" dirty="0" smtClean="0"/>
              <a:t>OLA                             LUK                       LOPATA</a:t>
            </a:r>
          </a:p>
          <a:p>
            <a:pPr marL="0" indent="0">
              <a:buNone/>
            </a:pPr>
            <a:r>
              <a:rPr lang="cs-CZ" dirty="0" smtClean="0"/>
              <a:t>LÍPA                             LÝKO                     KORÁLE</a:t>
            </a:r>
          </a:p>
          <a:p>
            <a:pPr marL="0" indent="0">
              <a:buNone/>
            </a:pPr>
            <a:r>
              <a:rPr lang="cs-CZ" dirty="0" smtClean="0"/>
              <a:t>JE TU LÉTO. JE TU JARO. TO JE LÍPA. TO JE OBILÍ.</a:t>
            </a:r>
          </a:p>
          <a:p>
            <a:pPr marL="0" indent="0">
              <a:buNone/>
            </a:pPr>
            <a:r>
              <a:rPr lang="cs-CZ" dirty="0" smtClean="0"/>
              <a:t>TO JE PŮL KOLÁČE. TO JE OBILÍ A POLE.</a:t>
            </a:r>
          </a:p>
          <a:p>
            <a:pPr marL="0" indent="0">
              <a:buNone/>
            </a:pPr>
            <a:r>
              <a:rPr lang="cs-CZ" dirty="0" smtClean="0"/>
              <a:t>ELA PIJE ČAJ            . OLA PEČE KOLÁČE.</a:t>
            </a:r>
          </a:p>
          <a:p>
            <a:pPr marL="0" indent="0">
              <a:buNone/>
            </a:pPr>
            <a:r>
              <a:rPr lang="cs-CZ" dirty="0" smtClean="0"/>
              <a:t>BÁRA JE BARBORA.</a:t>
            </a:r>
          </a:p>
          <a:p>
            <a:pPr marL="0" indent="0">
              <a:buNone/>
            </a:pPr>
            <a:r>
              <a:rPr lang="cs-CZ" dirty="0" smtClean="0"/>
              <a:t>ALE TO JE REBARBORA.</a:t>
            </a:r>
          </a:p>
          <a:p>
            <a:pPr marL="0" indent="0">
              <a:buNone/>
            </a:pPr>
            <a:r>
              <a:rPr lang="cs-CZ" dirty="0" smtClean="0"/>
              <a:t>PEPU BOLÍ ČELO. KÁČU BOLÍ OČI. </a:t>
            </a:r>
          </a:p>
          <a:p>
            <a:pPr marL="0" indent="0">
              <a:buNone/>
            </a:pPr>
            <a:r>
              <a:rPr lang="cs-CZ" dirty="0" smtClean="0"/>
              <a:t>OTA LEPÍ PAPÍR. KLÁRA JÍ KOLÁČ. TÁTA PÁLÍ LÍPU.</a:t>
            </a:r>
          </a:p>
          <a:p>
            <a:pPr marL="0" indent="0">
              <a:buNone/>
            </a:pPr>
            <a:endParaRPr lang="cs-CZ" dirty="0" smtClean="0"/>
          </a:p>
          <a:p>
            <a:pPr marL="0" indent="0">
              <a:buNone/>
            </a:pPr>
            <a:endParaRPr lang="cs-CZ" dirty="0" smtClean="0"/>
          </a:p>
        </p:txBody>
      </p:sp>
      <p:pic>
        <p:nvPicPr>
          <p:cNvPr id="1026" name="Picture 2" descr="C:\Users\Jana\AppData\Local\Microsoft\Windows\Temporary Internet Files\Content.IE5\H171HUST\zeleni_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8335" y="3707269"/>
            <a:ext cx="697449" cy="460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ana\AppData\Local\Microsoft\Windows\Temporary Internet Files\Content.IE5\9GMYA09O\90px-Lipa_HB_CZ_Co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888" y="4333875"/>
            <a:ext cx="1143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Jana\AppData\Local\Microsoft\Windows\INetCache\IE\ET42KVA3\vylet_kolo[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093856"/>
            <a:ext cx="1048908" cy="14235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ana\AppData\Local\Microsoft\Windows\INetCache\IE\ET42KVA3\vylet_kolo[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052736"/>
            <a:ext cx="1048908" cy="1423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692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sz="2000" dirty="0" smtClean="0"/>
              <a:t>DOMÁCÍ ČTENÍ č. 8 V</a:t>
            </a:r>
            <a:endParaRPr lang="cs-CZ" sz="2000" dirty="0"/>
          </a:p>
        </p:txBody>
      </p:sp>
      <p:sp>
        <p:nvSpPr>
          <p:cNvPr id="3" name="Zástupný symbol pro obsah 2"/>
          <p:cNvSpPr>
            <a:spLocks noGrp="1"/>
          </p:cNvSpPr>
          <p:nvPr>
            <p:ph idx="1"/>
          </p:nvPr>
        </p:nvSpPr>
        <p:spPr>
          <a:xfrm>
            <a:off x="107504" y="692696"/>
            <a:ext cx="8928992" cy="5976664"/>
          </a:xfrm>
        </p:spPr>
        <p:txBody>
          <a:bodyPr>
            <a:normAutofit/>
          </a:bodyPr>
          <a:lstStyle/>
          <a:p>
            <a:pPr marL="0" indent="0">
              <a:buNone/>
            </a:pPr>
            <a:r>
              <a:rPr lang="cs-CZ" dirty="0" smtClean="0"/>
              <a:t>VAK                              VÍTEK                   OLOVO</a:t>
            </a:r>
          </a:p>
          <a:p>
            <a:pPr marL="0" indent="0">
              <a:buNone/>
            </a:pPr>
            <a:r>
              <a:rPr lang="cs-CZ" dirty="0" smtClean="0"/>
              <a:t>VLAK                             VÍKO                    VÝLET</a:t>
            </a:r>
          </a:p>
          <a:p>
            <a:pPr marL="0" indent="0">
              <a:buNone/>
            </a:pPr>
            <a:r>
              <a:rPr lang="cs-CZ" dirty="0" smtClean="0"/>
              <a:t>PÁV                               KÁVA                    VÍLA</a:t>
            </a:r>
          </a:p>
          <a:p>
            <a:pPr marL="0" indent="0">
              <a:buNone/>
            </a:pPr>
            <a:r>
              <a:rPr lang="cs-CZ" dirty="0" smtClean="0"/>
              <a:t>VÍT JE VOJÁK A PIJE KÁVU.</a:t>
            </a:r>
          </a:p>
          <a:p>
            <a:pPr marL="0" indent="0">
              <a:buNone/>
            </a:pPr>
            <a:r>
              <a:rPr lang="cs-CZ" dirty="0" smtClean="0"/>
              <a:t>TO JE KRÁL VÍTEK. VÍTEK LOVÍ RYBY.</a:t>
            </a:r>
          </a:p>
          <a:p>
            <a:pPr marL="0" indent="0">
              <a:buNone/>
            </a:pPr>
            <a:r>
              <a:rPr lang="cs-CZ" dirty="0"/>
              <a:t>RYBA PLAVE. KAPR JE RYBA.</a:t>
            </a:r>
          </a:p>
          <a:p>
            <a:pPr marL="0" indent="0">
              <a:buNone/>
            </a:pPr>
            <a:r>
              <a:rPr lang="cs-CZ" dirty="0" smtClean="0"/>
              <a:t>KRTEK RYJE POLE. TO JE VČELA.</a:t>
            </a:r>
          </a:p>
          <a:p>
            <a:pPr marL="0" indent="0">
              <a:buNone/>
            </a:pPr>
            <a:r>
              <a:rPr lang="cs-CZ" dirty="0" smtClean="0"/>
              <a:t>VČELA LÉTÁ. TO JE ÚL. TO JE VEVERKA.</a:t>
            </a:r>
          </a:p>
          <a:p>
            <a:pPr marL="0" indent="0">
              <a:buNone/>
            </a:pPr>
            <a:r>
              <a:rPr lang="cs-CZ" dirty="0" smtClean="0"/>
              <a:t>TO JE TVOJE KOLO. JE VELKÉ. </a:t>
            </a:r>
            <a:endParaRPr lang="cs-CZ" dirty="0"/>
          </a:p>
          <a:p>
            <a:pPr marL="0" indent="0">
              <a:buNone/>
            </a:pPr>
            <a:r>
              <a:rPr lang="cs-CZ" dirty="0" smtClean="0"/>
              <a:t>TO JE VÍLA  ÁLA. OLO! VÍTKU! ÁLO! KLÁRO! BOBE!</a:t>
            </a:r>
          </a:p>
        </p:txBody>
      </p:sp>
      <p:pic>
        <p:nvPicPr>
          <p:cNvPr id="2050" name="Picture 2" descr="C:\Users\Jana\AppData\Local\Microsoft\Windows\Temporary Internet Files\Content.IE5\U7TP6DQL\home-45782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3082" y="3947908"/>
            <a:ext cx="862806" cy="69159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na\AppData\Local\Microsoft\Windows\Temporary Internet Files\Content.IE5\H171HUST\4ever-zetta-disc[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5229200"/>
            <a:ext cx="891803" cy="8918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ana\AppData\Local\Microsoft\Windows\Temporary Internet Files\Content.IE5\AM6MK4K2\lgi01a201307022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639501"/>
            <a:ext cx="850478" cy="73835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Jana\AppData\Local\Microsoft\Windows\INetCache\IE\PQ7G1JQ9\toothfairy2small[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980728"/>
            <a:ext cx="1105479" cy="119616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4822" y="1052736"/>
            <a:ext cx="1109663"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070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1491</Words>
  <Application>Microsoft Office PowerPoint</Application>
  <PresentationFormat>Předvádění na obrazovce (4:3)</PresentationFormat>
  <Paragraphs>194</Paragraphs>
  <Slides>23</Slides>
  <Notes>0</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Motiv systému Office</vt:lpstr>
      <vt:lpstr>1. ročník Čj  Genetická metoda čtení :  PRACOVNÍ LISTY</vt:lpstr>
      <vt:lpstr>Domácí čtení č. 1  P, T, J</vt:lpstr>
      <vt:lpstr>Domácí  čtení č. 2 TBJ</vt:lpstr>
      <vt:lpstr>DOMÁCÍ ČTENÍ  č. 3   K</vt:lpstr>
      <vt:lpstr>DOMÁCÍ ČTENÍ č. 4  Č</vt:lpstr>
      <vt:lpstr>DOMÁCÍ ČTENÍ č. 5  opakování</vt:lpstr>
      <vt:lpstr>DOMÁCÍ ČTENÍ č. 6  R</vt:lpstr>
      <vt:lpstr>DOMÁCÍ ČTENÍ č. 7  L</vt:lpstr>
      <vt:lpstr>DOMÁCÍ ČTENÍ č. 8 V</vt:lpstr>
      <vt:lpstr>DOMÁCÍ ČTENÍ č. 9  N</vt:lpstr>
      <vt:lpstr>DOMÁCÍ ČTENÍ č. 10   C</vt:lpstr>
      <vt:lpstr>DOMÁCÍ ČTENÍ č. 11   Z</vt:lpstr>
      <vt:lpstr>DOMÁCÍ  ČTENÍ č. 12   M</vt:lpstr>
      <vt:lpstr>DOMÁCÍ  ČTENÍ č. 13   D</vt:lpstr>
      <vt:lpstr>DOMÁCÍ  ČTENÍ č. 14 H</vt:lpstr>
      <vt:lpstr>DOMÁCÍ  ČTENÍ č. 15 S</vt:lpstr>
      <vt:lpstr>DOMÁCÍ  ČTENÍ č. 16 CH</vt:lpstr>
      <vt:lpstr>DOMÁCÍ  ČTENÍ č. 17 Š</vt:lpstr>
      <vt:lpstr>DOMÁCÍ  ČTENÍ č. 18 Ř</vt:lpstr>
      <vt:lpstr>DOMÁCÍ  ČTENÍ č. 19 Ž</vt:lpstr>
      <vt:lpstr>DOMÁCÍ  ČTENÍ č. 20  G, F</vt:lpstr>
      <vt:lpstr>      1. A     ZŠ MEZIBOŘÍ</vt:lpstr>
      <vt:lpstr>Použité obrazové zdroje :  použita Galerie Office (Klipart)  Texty: vlastní J. Pacinové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Domácí čtení</dc:title>
  <dc:creator>Jana</dc:creator>
  <cp:lastModifiedBy>Jana</cp:lastModifiedBy>
  <cp:revision>95</cp:revision>
  <cp:lastPrinted>2016-01-24T15:56:14Z</cp:lastPrinted>
  <dcterms:created xsi:type="dcterms:W3CDTF">2015-10-08T17:29:11Z</dcterms:created>
  <dcterms:modified xsi:type="dcterms:W3CDTF">2016-02-28T14:27:41Z</dcterms:modified>
</cp:coreProperties>
</file>